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97" r:id="rId1"/>
    <p:sldMasterId id="2147484309" r:id="rId2"/>
  </p:sldMasterIdLst>
  <p:notesMasterIdLst>
    <p:notesMasterId r:id="rId44"/>
  </p:notesMasterIdLst>
  <p:handoutMasterIdLst>
    <p:handoutMasterId r:id="rId45"/>
  </p:handoutMasterIdLst>
  <p:sldIdLst>
    <p:sldId id="258" r:id="rId3"/>
    <p:sldId id="294" r:id="rId4"/>
    <p:sldId id="281" r:id="rId5"/>
    <p:sldId id="269" r:id="rId6"/>
    <p:sldId id="306" r:id="rId7"/>
    <p:sldId id="284" r:id="rId8"/>
    <p:sldId id="326" r:id="rId9"/>
    <p:sldId id="320" r:id="rId10"/>
    <p:sldId id="333" r:id="rId11"/>
    <p:sldId id="316" r:id="rId12"/>
    <p:sldId id="317" r:id="rId13"/>
    <p:sldId id="328" r:id="rId14"/>
    <p:sldId id="329" r:id="rId15"/>
    <p:sldId id="327" r:id="rId16"/>
    <p:sldId id="330" r:id="rId17"/>
    <p:sldId id="286" r:id="rId18"/>
    <p:sldId id="331" r:id="rId19"/>
    <p:sldId id="332" r:id="rId20"/>
    <p:sldId id="319" r:id="rId21"/>
    <p:sldId id="308" r:id="rId22"/>
    <p:sldId id="313" r:id="rId23"/>
    <p:sldId id="322" r:id="rId24"/>
    <p:sldId id="323" r:id="rId25"/>
    <p:sldId id="324" r:id="rId26"/>
    <p:sldId id="325" r:id="rId27"/>
    <p:sldId id="334" r:id="rId28"/>
    <p:sldId id="314" r:id="rId29"/>
    <p:sldId id="337" r:id="rId30"/>
    <p:sldId id="338" r:id="rId31"/>
    <p:sldId id="339" r:id="rId32"/>
    <p:sldId id="340" r:id="rId33"/>
    <p:sldId id="341" r:id="rId34"/>
    <p:sldId id="342" r:id="rId35"/>
    <p:sldId id="336" r:id="rId36"/>
    <p:sldId id="291" r:id="rId37"/>
    <p:sldId id="285" r:id="rId38"/>
    <p:sldId id="292" r:id="rId39"/>
    <p:sldId id="283" r:id="rId40"/>
    <p:sldId id="297" r:id="rId41"/>
    <p:sldId id="301" r:id="rId42"/>
    <p:sldId id="343" r:id="rId43"/>
  </p:sldIdLst>
  <p:sldSz cx="9144000" cy="6858000" type="screen4x3"/>
  <p:notesSz cx="7086600" cy="9372600"/>
  <p:embeddedFontLst>
    <p:embeddedFont>
      <p:font typeface="Calibri" panose="020F0502020204030204" pitchFamily="34" charset="0"/>
      <p:regular r:id="rId46"/>
      <p:bold r:id="rId47"/>
      <p:italic r:id="rId48"/>
      <p:boldItalic r:id="rId49"/>
    </p:embeddedFont>
    <p:embeddedFont>
      <p:font typeface="Perpetua" panose="02020502060401020303" pitchFamily="18" charset="0"/>
      <p:regular r:id="rId50"/>
      <p:bold r:id="rId51"/>
      <p:italic r:id="rId52"/>
      <p:boldItalic r:id="rId53"/>
    </p:embeddedFont>
    <p:embeddedFont>
      <p:font typeface="Franklin Gothic Book" panose="020B0503020102020204" pitchFamily="34" charset="0"/>
      <p:regular r:id="rId54"/>
      <p:italic r:id="rId55"/>
    </p:embeddedFont>
    <p:embeddedFont>
      <p:font typeface="Arial Black" panose="020B0A04020102020204" pitchFamily="34" charset="0"/>
      <p:bold r:id="rId56"/>
    </p:embeddedFont>
    <p:embeddedFont>
      <p:font typeface="Wingdings 2" panose="05020102010507070707" pitchFamily="18" charset="2"/>
      <p:regular r:id="rId5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8A0000"/>
    <a:srgbClr val="549A00"/>
    <a:srgbClr val="051079"/>
    <a:srgbClr val="111A6D"/>
    <a:srgbClr val="720C3A"/>
    <a:srgbClr val="D6422E"/>
    <a:srgbClr val="B7641F"/>
    <a:srgbClr val="AAAA14"/>
    <a:srgbClr val="354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76" autoAdjust="0"/>
  </p:normalViewPr>
  <p:slideViewPr>
    <p:cSldViewPr snapToGrid="0">
      <p:cViewPr>
        <p:scale>
          <a:sx n="91" d="100"/>
          <a:sy n="91" d="100"/>
        </p:scale>
        <p:origin x="-1104"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3" d="100"/>
          <a:sy n="63" d="100"/>
        </p:scale>
        <p:origin x="-3134" y="-67"/>
      </p:cViewPr>
      <p:guideLst>
        <p:guide orient="horz" pos="2952"/>
        <p:guide pos="2232"/>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defRPr sz="1200"/>
            </a:lvl1pPr>
          </a:lstStyle>
          <a:p>
            <a:endParaRPr lang="en-US" altLang="en-US"/>
          </a:p>
        </p:txBody>
      </p:sp>
      <p:sp>
        <p:nvSpPr>
          <p:cNvPr id="63491" name="Rectangle 3"/>
          <p:cNvSpPr>
            <a:spLocks noGrp="1" noChangeArrowheads="1"/>
          </p:cNvSpPr>
          <p:nvPr>
            <p:ph type="dt" sz="quarter" idx="1"/>
          </p:nvPr>
        </p:nvSpPr>
        <p:spPr bwMode="auto">
          <a:xfrm>
            <a:off x="401410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lgn="r">
              <a:defRPr sz="1200"/>
            </a:lvl1pPr>
          </a:lstStyle>
          <a:p>
            <a:endParaRPr lang="en-US" altLang="en-US"/>
          </a:p>
        </p:txBody>
      </p:sp>
      <p:sp>
        <p:nvSpPr>
          <p:cNvPr id="63492" name="Rectangle 4"/>
          <p:cNvSpPr>
            <a:spLocks noGrp="1" noChangeArrowheads="1"/>
          </p:cNvSpPr>
          <p:nvPr>
            <p:ph type="ftr" sz="quarter" idx="2"/>
          </p:nvPr>
        </p:nvSpPr>
        <p:spPr bwMode="auto">
          <a:xfrm>
            <a:off x="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defRPr sz="1200"/>
            </a:lvl1pPr>
          </a:lstStyle>
          <a:p>
            <a:endParaRPr lang="en-US" altLang="en-US"/>
          </a:p>
        </p:txBody>
      </p:sp>
      <p:sp>
        <p:nvSpPr>
          <p:cNvPr id="63493" name="Rectangle 5"/>
          <p:cNvSpPr>
            <a:spLocks noGrp="1" noChangeArrowheads="1"/>
          </p:cNvSpPr>
          <p:nvPr>
            <p:ph type="sldNum" sz="quarter" idx="3"/>
          </p:nvPr>
        </p:nvSpPr>
        <p:spPr bwMode="auto">
          <a:xfrm>
            <a:off x="401410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lgn="r">
              <a:defRPr sz="1200"/>
            </a:lvl1pPr>
          </a:lstStyle>
          <a:p>
            <a:fld id="{CD63CBC6-1056-4EA5-BE5E-2F3C86DD0B30}" type="slidenum">
              <a:rPr lang="en-US" altLang="en-US"/>
              <a:pPr/>
              <a:t>‹#›</a:t>
            </a:fld>
            <a:endParaRPr lang="en-US" altLang="en-US"/>
          </a:p>
        </p:txBody>
      </p:sp>
    </p:spTree>
    <p:extLst>
      <p:ext uri="{BB962C8B-B14F-4D97-AF65-F5344CB8AC3E}">
        <p14:creationId xmlns:p14="http://schemas.microsoft.com/office/powerpoint/2010/main" val="229456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defRPr sz="1200"/>
            </a:lvl1pPr>
          </a:lstStyle>
          <a:p>
            <a:endParaRPr lang="en-US" altLang="en-US"/>
          </a:p>
        </p:txBody>
      </p:sp>
      <p:sp>
        <p:nvSpPr>
          <p:cNvPr id="17411" name="Rectangle 3"/>
          <p:cNvSpPr>
            <a:spLocks noGrp="1" noChangeArrowheads="1"/>
          </p:cNvSpPr>
          <p:nvPr>
            <p:ph type="dt" idx="1"/>
          </p:nvPr>
        </p:nvSpPr>
        <p:spPr bwMode="auto">
          <a:xfrm>
            <a:off x="401410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lgn="r">
              <a:defRPr sz="1200"/>
            </a:lvl1pPr>
          </a:lstStyle>
          <a:p>
            <a:endParaRPr lang="en-US" altLang="en-US"/>
          </a:p>
        </p:txBody>
      </p:sp>
      <p:sp>
        <p:nvSpPr>
          <p:cNvPr id="17412"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8660" y="4451985"/>
            <a:ext cx="5669280" cy="421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414" name="Rectangle 6"/>
          <p:cNvSpPr>
            <a:spLocks noGrp="1" noChangeArrowheads="1"/>
          </p:cNvSpPr>
          <p:nvPr>
            <p:ph type="ftr" sz="quarter" idx="4"/>
          </p:nvPr>
        </p:nvSpPr>
        <p:spPr bwMode="auto">
          <a:xfrm>
            <a:off x="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defRPr sz="1200"/>
            </a:lvl1pPr>
          </a:lstStyle>
          <a:p>
            <a:endParaRPr lang="en-US" altLang="en-US"/>
          </a:p>
        </p:txBody>
      </p:sp>
      <p:sp>
        <p:nvSpPr>
          <p:cNvPr id="17415" name="Rectangle 7"/>
          <p:cNvSpPr>
            <a:spLocks noGrp="1" noChangeArrowheads="1"/>
          </p:cNvSpPr>
          <p:nvPr>
            <p:ph type="sldNum" sz="quarter" idx="5"/>
          </p:nvPr>
        </p:nvSpPr>
        <p:spPr bwMode="auto">
          <a:xfrm>
            <a:off x="401410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lgn="r">
              <a:defRPr sz="1200"/>
            </a:lvl1pPr>
          </a:lstStyle>
          <a:p>
            <a:fld id="{31D4AC58-874B-4A5B-B57B-CA10553C903D}" type="slidenum">
              <a:rPr lang="en-US" altLang="en-US"/>
              <a:pPr/>
              <a:t>‹#›</a:t>
            </a:fld>
            <a:endParaRPr lang="en-US" altLang="en-US"/>
          </a:p>
        </p:txBody>
      </p:sp>
    </p:spTree>
    <p:extLst>
      <p:ext uri="{BB962C8B-B14F-4D97-AF65-F5344CB8AC3E}">
        <p14:creationId xmlns:p14="http://schemas.microsoft.com/office/powerpoint/2010/main" val="38308447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4AC58-874B-4A5B-B57B-CA10553C903D}" type="slidenum">
              <a:rPr lang="en-US" altLang="en-US" smtClean="0"/>
              <a:pPr/>
              <a:t>2</a:t>
            </a:fld>
            <a:endParaRPr lang="en-US" altLang="en-US"/>
          </a:p>
        </p:txBody>
      </p:sp>
    </p:spTree>
    <p:extLst>
      <p:ext uri="{BB962C8B-B14F-4D97-AF65-F5344CB8AC3E}">
        <p14:creationId xmlns:p14="http://schemas.microsoft.com/office/powerpoint/2010/main" val="414536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4AC58-874B-4A5B-B57B-CA10553C903D}" type="slidenum">
              <a:rPr lang="en-US" altLang="en-US" smtClean="0"/>
              <a:pPr/>
              <a:t>3</a:t>
            </a:fld>
            <a:endParaRPr lang="en-US" altLang="en-US"/>
          </a:p>
        </p:txBody>
      </p:sp>
    </p:spTree>
    <p:extLst>
      <p:ext uri="{BB962C8B-B14F-4D97-AF65-F5344CB8AC3E}">
        <p14:creationId xmlns:p14="http://schemas.microsoft.com/office/powerpoint/2010/main" val="362044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C88CF1-BE93-4537-AE5C-66F4364DF01C}" type="datetimeFigureOut">
              <a:rPr lang="en-US" smtClean="0"/>
              <a:t>3/16/2015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C599BCA-FA6E-42B0-82B2-D6371A395DE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17" name="Footer Placeholder 16"/>
          <p:cNvSpPr>
            <a:spLocks noGrp="1"/>
          </p:cNvSpPr>
          <p:nvPr>
            <p:ph type="ftr" sz="quarter" idx="11"/>
          </p:nvPr>
        </p:nvSpPr>
        <p:spPr/>
        <p:txBody>
          <a:bodyPr/>
          <a:lstStyle/>
          <a:p>
            <a:endParaRPr lang="en-US">
              <a:solidFill>
                <a:srgbClr val="2F5897"/>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C599BCA-FA6E-42B0-82B2-D6371A395DE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1161316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5" name="Footer Placeholder 4"/>
          <p:cNvSpPr>
            <a:spLocks noGrp="1"/>
          </p:cNvSpPr>
          <p:nvPr>
            <p:ph type="ftr" sz="quarter" idx="11"/>
          </p:nvPr>
        </p:nvSpPr>
        <p:spPr/>
        <p:txBody>
          <a:bodyPr/>
          <a:lstStyle/>
          <a:p>
            <a:endParaRPr lang="en-US">
              <a:solidFill>
                <a:srgbClr val="2F5897"/>
              </a:solidFill>
            </a:endParaRPr>
          </a:p>
        </p:txBody>
      </p:sp>
      <p:sp>
        <p:nvSpPr>
          <p:cNvPr id="6" name="Slide Number Placeholder 5"/>
          <p:cNvSpPr>
            <a:spLocks noGrp="1"/>
          </p:cNvSpPr>
          <p:nvPr>
            <p:ph type="sldNum" sz="quarter" idx="12"/>
          </p:nvPr>
        </p:nvSpPr>
        <p:spPr/>
        <p:txBody>
          <a:bodyPr/>
          <a:lstStyle/>
          <a:p>
            <a:fld id="{7C599BCA-FA6E-42B0-82B2-D6371A395DE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0434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2F5897"/>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C599BCA-FA6E-42B0-82B2-D6371A395DE2}" type="slidenum">
              <a:rPr lang="en-US" smtClean="0"/>
              <a:pPr/>
              <a:t>‹#›</a:t>
            </a:fld>
            <a:endParaRPr lang="en-US"/>
          </a:p>
        </p:txBody>
      </p:sp>
    </p:spTree>
    <p:extLst>
      <p:ext uri="{BB962C8B-B14F-4D97-AF65-F5344CB8AC3E}">
        <p14:creationId xmlns:p14="http://schemas.microsoft.com/office/powerpoint/2010/main" val="202946123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6" name="Footer Placeholder 5"/>
          <p:cNvSpPr>
            <a:spLocks noGrp="1"/>
          </p:cNvSpPr>
          <p:nvPr>
            <p:ph type="ftr" sz="quarter" idx="11"/>
          </p:nvPr>
        </p:nvSpPr>
        <p:spPr/>
        <p:txBody>
          <a:bodyPr/>
          <a:lstStyle/>
          <a:p>
            <a:endParaRPr lang="en-US">
              <a:solidFill>
                <a:srgbClr val="2F5897"/>
              </a:solidFill>
            </a:endParaRPr>
          </a:p>
        </p:txBody>
      </p:sp>
      <p:sp>
        <p:nvSpPr>
          <p:cNvPr id="7" name="Slide Number Placeholder 6"/>
          <p:cNvSpPr>
            <a:spLocks noGrp="1"/>
          </p:cNvSpPr>
          <p:nvPr>
            <p:ph type="sldNum" sz="quarter" idx="12"/>
          </p:nvPr>
        </p:nvSpPr>
        <p:spPr/>
        <p:txBody>
          <a:bodyPr/>
          <a:lstStyle/>
          <a:p>
            <a:fld id="{7C599BCA-FA6E-42B0-82B2-D6371A395DE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27157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8" name="Footer Placeholder 7"/>
          <p:cNvSpPr>
            <a:spLocks noGrp="1"/>
          </p:cNvSpPr>
          <p:nvPr>
            <p:ph type="ftr" sz="quarter" idx="11"/>
          </p:nvPr>
        </p:nvSpPr>
        <p:spPr/>
        <p:txBody>
          <a:bodyPr/>
          <a:lstStyle/>
          <a:p>
            <a:endParaRPr lang="en-US">
              <a:solidFill>
                <a:srgbClr val="2F5897"/>
              </a:solidFill>
            </a:endParaRPr>
          </a:p>
        </p:txBody>
      </p:sp>
      <p:sp>
        <p:nvSpPr>
          <p:cNvPr id="9" name="Slide Number Placeholder 8"/>
          <p:cNvSpPr>
            <a:spLocks noGrp="1"/>
          </p:cNvSpPr>
          <p:nvPr>
            <p:ph type="sldNum" sz="quarter" idx="12"/>
          </p:nvPr>
        </p:nvSpPr>
        <p:spPr/>
        <p:txBody>
          <a:bodyPr/>
          <a:lstStyle/>
          <a:p>
            <a:fld id="{7C599BCA-FA6E-42B0-82B2-D6371A395DE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44554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4" name="Footer Placeholder 3"/>
          <p:cNvSpPr>
            <a:spLocks noGrp="1"/>
          </p:cNvSpPr>
          <p:nvPr>
            <p:ph type="ftr" sz="quarter" idx="11"/>
          </p:nvPr>
        </p:nvSpPr>
        <p:spPr/>
        <p:txBody>
          <a:bodyPr/>
          <a:lstStyle/>
          <a:p>
            <a:endParaRPr lang="en-US">
              <a:solidFill>
                <a:srgbClr val="2F5897"/>
              </a:solidFill>
            </a:endParaRPr>
          </a:p>
        </p:txBody>
      </p:sp>
      <p:sp>
        <p:nvSpPr>
          <p:cNvPr id="5" name="Slide Number Placeholder 4"/>
          <p:cNvSpPr>
            <a:spLocks noGrp="1"/>
          </p:cNvSpPr>
          <p:nvPr>
            <p:ph type="sldNum" sz="quarter" idx="12"/>
          </p:nvPr>
        </p:nvSpPr>
        <p:spPr/>
        <p:txBody>
          <a:bodyPr/>
          <a:lstStyle/>
          <a:p>
            <a:fld id="{7C599BCA-FA6E-42B0-82B2-D6371A395DE2}" type="slidenum">
              <a:rPr lang="en-US" smtClean="0"/>
              <a:pPr/>
              <a:t>‹#›</a:t>
            </a:fld>
            <a:endParaRPr lang="en-US"/>
          </a:p>
        </p:txBody>
      </p:sp>
    </p:spTree>
    <p:extLst>
      <p:ext uri="{BB962C8B-B14F-4D97-AF65-F5344CB8AC3E}">
        <p14:creationId xmlns:p14="http://schemas.microsoft.com/office/powerpoint/2010/main" val="3219904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3" name="Footer Placeholder 2"/>
          <p:cNvSpPr>
            <a:spLocks noGrp="1"/>
          </p:cNvSpPr>
          <p:nvPr>
            <p:ph type="ftr" sz="quarter" idx="11"/>
          </p:nvPr>
        </p:nvSpPr>
        <p:spPr/>
        <p:txBody>
          <a:bodyPr/>
          <a:lstStyle/>
          <a:p>
            <a:endParaRPr lang="en-US">
              <a:solidFill>
                <a:srgbClr val="2F5897"/>
              </a:solidFill>
            </a:endParaRPr>
          </a:p>
        </p:txBody>
      </p:sp>
      <p:sp>
        <p:nvSpPr>
          <p:cNvPr id="4" name="Slide Number Placeholder 3"/>
          <p:cNvSpPr>
            <a:spLocks noGrp="1"/>
          </p:cNvSpPr>
          <p:nvPr>
            <p:ph type="sldNum" sz="quarter" idx="12"/>
          </p:nvPr>
        </p:nvSpPr>
        <p:spPr/>
        <p:txBody>
          <a:bodyPr/>
          <a:lstStyle/>
          <a:p>
            <a:fld id="{7C599BCA-FA6E-42B0-82B2-D6371A395DE2}" type="slidenum">
              <a:rPr lang="en-US" smtClean="0"/>
              <a:pPr/>
              <a:t>‹#›</a:t>
            </a:fld>
            <a:endParaRPr lang="en-US"/>
          </a:p>
        </p:txBody>
      </p:sp>
    </p:spTree>
    <p:extLst>
      <p:ext uri="{BB962C8B-B14F-4D97-AF65-F5344CB8AC3E}">
        <p14:creationId xmlns:p14="http://schemas.microsoft.com/office/powerpoint/2010/main" val="4130375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6" name="Footer Placeholder 5"/>
          <p:cNvSpPr>
            <a:spLocks noGrp="1"/>
          </p:cNvSpPr>
          <p:nvPr>
            <p:ph type="ftr" sz="quarter" idx="11"/>
          </p:nvPr>
        </p:nvSpPr>
        <p:spPr/>
        <p:txBody>
          <a:bodyPr/>
          <a:lstStyle/>
          <a:p>
            <a:endParaRPr lang="en-US">
              <a:solidFill>
                <a:srgbClr val="2F5897"/>
              </a:solidFill>
            </a:endParaRPr>
          </a:p>
        </p:txBody>
      </p:sp>
      <p:sp>
        <p:nvSpPr>
          <p:cNvPr id="7" name="Slide Number Placeholder 6"/>
          <p:cNvSpPr>
            <a:spLocks noGrp="1"/>
          </p:cNvSpPr>
          <p:nvPr>
            <p:ph type="sldNum" sz="quarter" idx="12"/>
          </p:nvPr>
        </p:nvSpPr>
        <p:spPr/>
        <p:txBody>
          <a:bodyPr/>
          <a:lstStyle/>
          <a:p>
            <a:fld id="{7C599BCA-FA6E-42B0-82B2-D6371A395DE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7581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99BCA-FA6E-42B0-82B2-D6371A395DE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2F5897"/>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7C599BCA-FA6E-42B0-82B2-D6371A395DE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596441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5" name="Footer Placeholder 4"/>
          <p:cNvSpPr>
            <a:spLocks noGrp="1"/>
          </p:cNvSpPr>
          <p:nvPr>
            <p:ph type="ftr" sz="quarter" idx="11"/>
          </p:nvPr>
        </p:nvSpPr>
        <p:spPr/>
        <p:txBody>
          <a:bodyPr/>
          <a:lstStyle/>
          <a:p>
            <a:endParaRPr lang="en-US">
              <a:solidFill>
                <a:srgbClr val="2F5897"/>
              </a:solidFill>
            </a:endParaRPr>
          </a:p>
        </p:txBody>
      </p:sp>
      <p:sp>
        <p:nvSpPr>
          <p:cNvPr id="6" name="Slide Number Placeholder 5"/>
          <p:cNvSpPr>
            <a:spLocks noGrp="1"/>
          </p:cNvSpPr>
          <p:nvPr>
            <p:ph type="sldNum" sz="quarter" idx="12"/>
          </p:nvPr>
        </p:nvSpPr>
        <p:spPr/>
        <p:txBody>
          <a:bodyPr/>
          <a:lstStyle/>
          <a:p>
            <a:fld id="{7C599BCA-FA6E-42B0-82B2-D6371A395DE2}" type="slidenum">
              <a:rPr lang="en-US" smtClean="0"/>
              <a:pPr/>
              <a:t>‹#›</a:t>
            </a:fld>
            <a:endParaRPr lang="en-US"/>
          </a:p>
        </p:txBody>
      </p:sp>
    </p:spTree>
    <p:extLst>
      <p:ext uri="{BB962C8B-B14F-4D97-AF65-F5344CB8AC3E}">
        <p14:creationId xmlns:p14="http://schemas.microsoft.com/office/powerpoint/2010/main" val="198148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5" name="Footer Placeholder 4"/>
          <p:cNvSpPr>
            <a:spLocks noGrp="1"/>
          </p:cNvSpPr>
          <p:nvPr>
            <p:ph type="ftr" sz="quarter" idx="11"/>
          </p:nvPr>
        </p:nvSpPr>
        <p:spPr/>
        <p:txBody>
          <a:bodyPr/>
          <a:lstStyle/>
          <a:p>
            <a:endParaRPr lang="en-US">
              <a:solidFill>
                <a:srgbClr val="2F5897"/>
              </a:solidFill>
            </a:endParaRPr>
          </a:p>
        </p:txBody>
      </p:sp>
      <p:sp>
        <p:nvSpPr>
          <p:cNvPr id="6" name="Slide Number Placeholder 5"/>
          <p:cNvSpPr>
            <a:spLocks noGrp="1"/>
          </p:cNvSpPr>
          <p:nvPr>
            <p:ph type="sldNum" sz="quarter" idx="12"/>
          </p:nvPr>
        </p:nvSpPr>
        <p:spPr/>
        <p:txBody>
          <a:bodyPr/>
          <a:lstStyle/>
          <a:p>
            <a:fld id="{7C599BCA-FA6E-42B0-82B2-D6371A395DE2}" type="slidenum">
              <a:rPr lang="en-US" smtClean="0"/>
              <a:pPr/>
              <a:t>‹#›</a:t>
            </a:fld>
            <a:endParaRPr lang="en-US"/>
          </a:p>
        </p:txBody>
      </p:sp>
    </p:spTree>
    <p:extLst>
      <p:ext uri="{BB962C8B-B14F-4D97-AF65-F5344CB8AC3E}">
        <p14:creationId xmlns:p14="http://schemas.microsoft.com/office/powerpoint/2010/main" val="67393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C599BCA-FA6E-42B0-82B2-D6371A395D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C88CF1-BE93-4537-AE5C-66F4364DF01C}"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99BCA-FA6E-42B0-82B2-D6371A395DE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C88CF1-BE93-4537-AE5C-66F4364DF01C}" type="datetimeFigureOut">
              <a:rPr lang="en-US" smtClean="0"/>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99BCA-FA6E-42B0-82B2-D6371A395DE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C88CF1-BE93-4537-AE5C-66F4364DF01C}" type="datetimeFigureOut">
              <a:rPr lang="en-US" smtClean="0"/>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88CF1-BE93-4537-AE5C-66F4364DF01C}" type="datetimeFigureOut">
              <a:rPr lang="en-US" smtClean="0"/>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C88CF1-BE93-4537-AE5C-66F4364DF01C}"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99BCA-FA6E-42B0-82B2-D6371A395DE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C88CF1-BE93-4537-AE5C-66F4364DF01C}" type="datetimeFigureOut">
              <a:rPr lang="en-US" smtClean="0"/>
              <a:t>3/16/2015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C599BCA-FA6E-42B0-82B2-D6371A395DE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FC88CF1-BE93-4537-AE5C-66F4364DF01C}" type="datetimeFigureOut">
              <a:rPr lang="en-US" smtClean="0"/>
              <a:t>3/16/2015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C599BCA-FA6E-42B0-82B2-D6371A395DE2}" type="slidenum">
              <a:rPr lang="en-US" smtClean="0"/>
              <a:t>‹#›</a:t>
            </a:fld>
            <a:endParaRPr lang="en-US"/>
          </a:p>
        </p:txBody>
      </p:sp>
      <p:sp>
        <p:nvSpPr>
          <p:cNvPr id="10" name="Rectangle 13"/>
          <p:cNvSpPr>
            <a:spLocks noChangeArrowheads="1"/>
          </p:cNvSpPr>
          <p:nvPr userDrawn="1"/>
        </p:nvSpPr>
        <p:spPr bwMode="auto">
          <a:xfrm flipV="1">
            <a:off x="0" y="2800350"/>
            <a:ext cx="430213" cy="1409700"/>
          </a:xfrm>
          <a:prstGeom prst="rect">
            <a:avLst/>
          </a:prstGeom>
          <a:gradFill rotWithShape="1">
            <a:gsLst>
              <a:gs pos="0">
                <a:schemeClr val="folHlink"/>
              </a:gs>
              <a:gs pos="100000">
                <a:schemeClr val="accent2"/>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4"/>
          <p:cNvSpPr>
            <a:spLocks noChangeArrowheads="1"/>
          </p:cNvSpPr>
          <p:nvPr userDrawn="1"/>
        </p:nvSpPr>
        <p:spPr bwMode="auto">
          <a:xfrm>
            <a:off x="0" y="1398588"/>
            <a:ext cx="430213" cy="1409700"/>
          </a:xfrm>
          <a:prstGeom prst="rect">
            <a:avLst/>
          </a:prstGeom>
          <a:gradFill rotWithShape="1">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5"/>
          <p:cNvSpPr>
            <a:spLocks noChangeArrowheads="1"/>
          </p:cNvSpPr>
          <p:nvPr userDrawn="1"/>
        </p:nvSpPr>
        <p:spPr bwMode="auto">
          <a:xfrm>
            <a:off x="0" y="4191000"/>
            <a:ext cx="430213" cy="1409700"/>
          </a:xfrm>
          <a:prstGeom prst="rect">
            <a:avLst/>
          </a:prstGeom>
          <a:gradFill rotWithShape="1">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7"/>
          <p:cNvSpPr>
            <a:spLocks noChangeShapeType="1"/>
          </p:cNvSpPr>
          <p:nvPr userDrawn="1"/>
        </p:nvSpPr>
        <p:spPr bwMode="auto">
          <a:xfrm>
            <a:off x="66675" y="-11113"/>
            <a:ext cx="0" cy="6858001"/>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Puzzle4"/>
          <p:cNvSpPr>
            <a:spLocks noEditPoints="1" noChangeArrowheads="1"/>
          </p:cNvSpPr>
          <p:nvPr userDrawn="1"/>
        </p:nvSpPr>
        <p:spPr bwMode="auto">
          <a:xfrm rot="16200000" flipV="1">
            <a:off x="225425" y="500063"/>
            <a:ext cx="515938" cy="9445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accent2"/>
              </a:gs>
              <a:gs pos="100000">
                <a:schemeClr val="folHlink"/>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endParaRPr lang="en-US"/>
          </a:p>
        </p:txBody>
      </p:sp>
      <p:sp>
        <p:nvSpPr>
          <p:cNvPr id="17" name="Line 20"/>
          <p:cNvSpPr>
            <a:spLocks noChangeShapeType="1"/>
          </p:cNvSpPr>
          <p:nvPr userDrawn="1"/>
        </p:nvSpPr>
        <p:spPr bwMode="auto">
          <a:xfrm rot="5400000">
            <a:off x="4572000" y="-4527550"/>
            <a:ext cx="0" cy="914400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Puzzle4"/>
          <p:cNvSpPr>
            <a:spLocks noEditPoints="1" noChangeArrowheads="1"/>
          </p:cNvSpPr>
          <p:nvPr userDrawn="1"/>
        </p:nvSpPr>
        <p:spPr bwMode="auto">
          <a:xfrm flipV="1">
            <a:off x="200025" y="3175"/>
            <a:ext cx="528638" cy="9223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accent1"/>
              </a:gs>
              <a:gs pos="100000">
                <a:schemeClr val="folHlink"/>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FC88CF1-BE93-4537-AE5C-66F4364DF01C}" type="datetimeFigureOut">
              <a:rPr lang="en-US" smtClean="0">
                <a:solidFill>
                  <a:srgbClr val="2F5897"/>
                </a:solidFill>
              </a:rPr>
              <a:pPr/>
              <a:t>3/16/2015</a:t>
            </a:fld>
            <a:endParaRPr lang="en-US">
              <a:solidFill>
                <a:srgbClr val="2F5897"/>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2F5897"/>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C599BCA-FA6E-42B0-82B2-D6371A395DE2}" type="slidenum">
              <a:rPr lang="en-US" smtClean="0"/>
              <a:pPr/>
              <a:t>‹#›</a:t>
            </a:fld>
            <a:endParaRPr lang="en-US"/>
          </a:p>
        </p:txBody>
      </p:sp>
      <p:sp>
        <p:nvSpPr>
          <p:cNvPr id="10" name="Rectangle 13"/>
          <p:cNvSpPr>
            <a:spLocks noChangeArrowheads="1"/>
          </p:cNvSpPr>
          <p:nvPr userDrawn="1"/>
        </p:nvSpPr>
        <p:spPr bwMode="auto">
          <a:xfrm flipV="1">
            <a:off x="0" y="2800350"/>
            <a:ext cx="430213" cy="1409700"/>
          </a:xfrm>
          <a:prstGeom prst="rect">
            <a:avLst/>
          </a:prstGeom>
          <a:gradFill rotWithShape="1">
            <a:gsLst>
              <a:gs pos="0">
                <a:schemeClr val="folHlink"/>
              </a:gs>
              <a:gs pos="100000">
                <a:schemeClr val="accent2"/>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 name="Rectangle 14"/>
          <p:cNvSpPr>
            <a:spLocks noChangeArrowheads="1"/>
          </p:cNvSpPr>
          <p:nvPr userDrawn="1"/>
        </p:nvSpPr>
        <p:spPr bwMode="auto">
          <a:xfrm>
            <a:off x="0" y="1398588"/>
            <a:ext cx="430213" cy="1409700"/>
          </a:xfrm>
          <a:prstGeom prst="rect">
            <a:avLst/>
          </a:prstGeom>
          <a:gradFill rotWithShape="1">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2" name="Rectangle 15"/>
          <p:cNvSpPr>
            <a:spLocks noChangeArrowheads="1"/>
          </p:cNvSpPr>
          <p:nvPr userDrawn="1"/>
        </p:nvSpPr>
        <p:spPr bwMode="auto">
          <a:xfrm>
            <a:off x="0" y="4191000"/>
            <a:ext cx="430213" cy="1409700"/>
          </a:xfrm>
          <a:prstGeom prst="rect">
            <a:avLst/>
          </a:prstGeom>
          <a:gradFill rotWithShape="1">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Line 17"/>
          <p:cNvSpPr>
            <a:spLocks noChangeShapeType="1"/>
          </p:cNvSpPr>
          <p:nvPr userDrawn="1"/>
        </p:nvSpPr>
        <p:spPr bwMode="auto">
          <a:xfrm>
            <a:off x="66675" y="-11113"/>
            <a:ext cx="0" cy="6858001"/>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 name="Puzzle4"/>
          <p:cNvSpPr>
            <a:spLocks noEditPoints="1" noChangeArrowheads="1"/>
          </p:cNvSpPr>
          <p:nvPr userDrawn="1"/>
        </p:nvSpPr>
        <p:spPr bwMode="auto">
          <a:xfrm rot="16200000" flipV="1">
            <a:off x="225425" y="500063"/>
            <a:ext cx="515938" cy="9445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accent2"/>
              </a:gs>
              <a:gs pos="100000">
                <a:schemeClr val="folHlink"/>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endParaRPr lang="en-US">
              <a:solidFill>
                <a:prstClr val="black"/>
              </a:solidFill>
            </a:endParaRPr>
          </a:p>
        </p:txBody>
      </p:sp>
      <p:sp>
        <p:nvSpPr>
          <p:cNvPr id="17" name="Line 20"/>
          <p:cNvSpPr>
            <a:spLocks noChangeShapeType="1"/>
          </p:cNvSpPr>
          <p:nvPr userDrawn="1"/>
        </p:nvSpPr>
        <p:spPr bwMode="auto">
          <a:xfrm rot="5400000">
            <a:off x="4572000" y="-4527550"/>
            <a:ext cx="0" cy="914400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 name="Puzzle4"/>
          <p:cNvSpPr>
            <a:spLocks noEditPoints="1" noChangeArrowheads="1"/>
          </p:cNvSpPr>
          <p:nvPr userDrawn="1"/>
        </p:nvSpPr>
        <p:spPr bwMode="auto">
          <a:xfrm flipV="1">
            <a:off x="200025" y="3175"/>
            <a:ext cx="528638" cy="9223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accent1"/>
              </a:gs>
              <a:gs pos="100000">
                <a:schemeClr val="folHlink"/>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endParaRPr lang="en-US">
              <a:solidFill>
                <a:prstClr val="black"/>
              </a:solidFill>
            </a:endParaRPr>
          </a:p>
        </p:txBody>
      </p:sp>
    </p:spTree>
    <p:extLst>
      <p:ext uri="{BB962C8B-B14F-4D97-AF65-F5344CB8AC3E}">
        <p14:creationId xmlns:p14="http://schemas.microsoft.com/office/powerpoint/2010/main" val="463921471"/>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dona.young@earthlink.net"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mailto:mdharris@iun.edu" TargetMode="External"/><Relationship Id="rId4" Type="http://schemas.openxmlformats.org/officeDocument/2006/relationships/hyperlink" Target="mailto:atamburr@iun.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swe.org/File.aspx?id=1378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22308"/>
            <a:ext cx="9144000" cy="68580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en-US">
              <a:solidFill>
                <a:schemeClr val="tx2">
                  <a:lumMod val="65000"/>
                </a:schemeClr>
              </a:solidFill>
            </a:endParaRPr>
          </a:p>
        </p:txBody>
      </p:sp>
      <p:sp>
        <p:nvSpPr>
          <p:cNvPr id="5125" name="Rectangle 5"/>
          <p:cNvSpPr>
            <a:spLocks noChangeArrowheads="1"/>
          </p:cNvSpPr>
          <p:nvPr/>
        </p:nvSpPr>
        <p:spPr bwMode="auto">
          <a:xfrm>
            <a:off x="504825" y="2282825"/>
            <a:ext cx="8639175" cy="4121150"/>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accent1">
                  <a:lumMod val="50000"/>
                </a:schemeClr>
              </a:solidFill>
            </a:endParaRPr>
          </a:p>
        </p:txBody>
      </p:sp>
      <p:sp>
        <p:nvSpPr>
          <p:cNvPr id="5126" name="Rectangle 6"/>
          <p:cNvSpPr>
            <a:spLocks noChangeArrowheads="1"/>
          </p:cNvSpPr>
          <p:nvPr/>
        </p:nvSpPr>
        <p:spPr bwMode="auto">
          <a:xfrm>
            <a:off x="1700213" y="258763"/>
            <a:ext cx="6142038" cy="6145212"/>
          </a:xfrm>
          <a:prstGeom prst="rect">
            <a:avLst/>
          </a:prstGeom>
          <a:solidFill>
            <a:schemeClr val="accent1">
              <a:lumMod val="40000"/>
              <a:lumOff val="60000"/>
              <a:alpha val="23922"/>
            </a:schemeClr>
          </a:solidFill>
          <a:ln>
            <a:solidFill>
              <a:srgbClr val="720C3A"/>
            </a:solidFill>
          </a:ln>
          <a:effectLst/>
          <a:extLst/>
        </p:spPr>
        <p:txBody>
          <a:bodyPr wrap="none" anchor="ctr"/>
          <a:lstStyle/>
          <a:p>
            <a:endParaRPr lang="en-US"/>
          </a:p>
        </p:txBody>
      </p:sp>
      <p:sp>
        <p:nvSpPr>
          <p:cNvPr id="5127" name="Rectangle 7"/>
          <p:cNvSpPr>
            <a:spLocks noChangeArrowheads="1"/>
          </p:cNvSpPr>
          <p:nvPr/>
        </p:nvSpPr>
        <p:spPr bwMode="auto">
          <a:xfrm>
            <a:off x="333375" y="1227138"/>
            <a:ext cx="1190625" cy="882650"/>
          </a:xfrm>
          <a:prstGeom prst="rect">
            <a:avLst/>
          </a:prstGeom>
          <a:noFill/>
          <a:ln w="76200">
            <a:solidFill>
              <a:srgbClr val="B7641F">
                <a:alpha val="61961"/>
              </a:srgbClr>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Text Box 11"/>
          <p:cNvSpPr txBox="1">
            <a:spLocks noChangeArrowheads="1"/>
          </p:cNvSpPr>
          <p:nvPr/>
        </p:nvSpPr>
        <p:spPr bwMode="auto">
          <a:xfrm>
            <a:off x="1773238" y="371406"/>
            <a:ext cx="5910262" cy="1754326"/>
          </a:xfrm>
          <a:prstGeom prst="rect">
            <a:avLst/>
          </a:prstGeom>
          <a:solidFill>
            <a:schemeClr val="tx1">
              <a:lumMod val="65000"/>
              <a:lumOff val="35000"/>
            </a:schemeClr>
          </a:solidFill>
          <a:ln>
            <a:noFill/>
          </a:ln>
          <a:effectLst/>
          <a:extLst/>
        </p:spPr>
        <p:txBody>
          <a:bodyPr>
            <a:spAutoFit/>
          </a:bodyPr>
          <a:lstStyle/>
          <a:p>
            <a:r>
              <a:rPr lang="en-US" sz="3600" b="1" dirty="0">
                <a:solidFill>
                  <a:schemeClr val="bg1"/>
                </a:solidFill>
              </a:rPr>
              <a:t>Strategies to Enhance Social Work Student Writing Skills</a:t>
            </a:r>
            <a:endParaRPr lang="en-US" sz="3600" dirty="0">
              <a:solidFill>
                <a:schemeClr val="bg1"/>
              </a:solidFill>
            </a:endParaRPr>
          </a:p>
        </p:txBody>
      </p:sp>
      <p:grpSp>
        <p:nvGrpSpPr>
          <p:cNvPr id="5185" name="Group 65"/>
          <p:cNvGrpSpPr>
            <a:grpSpLocks/>
          </p:cNvGrpSpPr>
          <p:nvPr/>
        </p:nvGrpSpPr>
        <p:grpSpPr bwMode="auto">
          <a:xfrm>
            <a:off x="7827963" y="1020763"/>
            <a:ext cx="1169987" cy="1108075"/>
            <a:chOff x="4931" y="643"/>
            <a:chExt cx="737" cy="698"/>
          </a:xfrm>
        </p:grpSpPr>
        <p:sp>
          <p:nvSpPr>
            <p:cNvPr id="5143" name="Freeform 23"/>
            <p:cNvSpPr>
              <a:spLocks/>
            </p:cNvSpPr>
            <p:nvPr/>
          </p:nvSpPr>
          <p:spPr bwMode="auto">
            <a:xfrm>
              <a:off x="4942" y="837"/>
              <a:ext cx="611" cy="504"/>
            </a:xfrm>
            <a:custGeom>
              <a:avLst/>
              <a:gdLst>
                <a:gd name="T0" fmla="*/ 370 w 2443"/>
                <a:gd name="T1" fmla="*/ 575 h 2018"/>
                <a:gd name="T2" fmla="*/ 212 w 2443"/>
                <a:gd name="T3" fmla="*/ 705 h 2018"/>
                <a:gd name="T4" fmla="*/ 0 w 2443"/>
                <a:gd name="T5" fmla="*/ 892 h 2018"/>
                <a:gd name="T6" fmla="*/ 81 w 2443"/>
                <a:gd name="T7" fmla="*/ 2018 h 2018"/>
                <a:gd name="T8" fmla="*/ 2443 w 2443"/>
                <a:gd name="T9" fmla="*/ 1970 h 2018"/>
                <a:gd name="T10" fmla="*/ 2410 w 2443"/>
                <a:gd name="T11" fmla="*/ 1755 h 2018"/>
                <a:gd name="T12" fmla="*/ 2226 w 2443"/>
                <a:gd name="T13" fmla="*/ 1530 h 2018"/>
                <a:gd name="T14" fmla="*/ 2050 w 2443"/>
                <a:gd name="T15" fmla="*/ 1442 h 2018"/>
                <a:gd name="T16" fmla="*/ 1859 w 2443"/>
                <a:gd name="T17" fmla="*/ 1370 h 2018"/>
                <a:gd name="T18" fmla="*/ 1666 w 2443"/>
                <a:gd name="T19" fmla="*/ 1370 h 2018"/>
                <a:gd name="T20" fmla="*/ 1506 w 2443"/>
                <a:gd name="T21" fmla="*/ 1362 h 2018"/>
                <a:gd name="T22" fmla="*/ 1418 w 2443"/>
                <a:gd name="T23" fmla="*/ 1252 h 2018"/>
                <a:gd name="T24" fmla="*/ 1497 w 2443"/>
                <a:gd name="T25" fmla="*/ 1036 h 2018"/>
                <a:gd name="T26" fmla="*/ 1500 w 2443"/>
                <a:gd name="T27" fmla="*/ 696 h 2018"/>
                <a:gd name="T28" fmla="*/ 1464 w 2443"/>
                <a:gd name="T29" fmla="*/ 586 h 2018"/>
                <a:gd name="T30" fmla="*/ 1493 w 2443"/>
                <a:gd name="T31" fmla="*/ 404 h 2018"/>
                <a:gd name="T32" fmla="*/ 1754 w 2443"/>
                <a:gd name="T33" fmla="*/ 257 h 2018"/>
                <a:gd name="T34" fmla="*/ 1823 w 2443"/>
                <a:gd name="T35" fmla="*/ 177 h 2018"/>
                <a:gd name="T36" fmla="*/ 1788 w 2443"/>
                <a:gd name="T37" fmla="*/ 79 h 2018"/>
                <a:gd name="T38" fmla="*/ 1581 w 2443"/>
                <a:gd name="T39" fmla="*/ 0 h 2018"/>
                <a:gd name="T40" fmla="*/ 1345 w 2443"/>
                <a:gd name="T41" fmla="*/ 14 h 2018"/>
                <a:gd name="T42" fmla="*/ 1212 w 2443"/>
                <a:gd name="T43" fmla="*/ 103 h 2018"/>
                <a:gd name="T44" fmla="*/ 1168 w 2443"/>
                <a:gd name="T45" fmla="*/ 231 h 2018"/>
                <a:gd name="T46" fmla="*/ 1222 w 2443"/>
                <a:gd name="T47" fmla="*/ 498 h 2018"/>
                <a:gd name="T48" fmla="*/ 1262 w 2443"/>
                <a:gd name="T49" fmla="*/ 776 h 2018"/>
                <a:gd name="T50" fmla="*/ 1192 w 2443"/>
                <a:gd name="T51" fmla="*/ 941 h 2018"/>
                <a:gd name="T52" fmla="*/ 1016 w 2443"/>
                <a:gd name="T53" fmla="*/ 1126 h 2018"/>
                <a:gd name="T54" fmla="*/ 769 w 2443"/>
                <a:gd name="T55" fmla="*/ 1119 h 2018"/>
                <a:gd name="T56" fmla="*/ 533 w 2443"/>
                <a:gd name="T57" fmla="*/ 1011 h 2018"/>
                <a:gd name="T58" fmla="*/ 424 w 2443"/>
                <a:gd name="T59" fmla="*/ 705 h 2018"/>
                <a:gd name="T60" fmla="*/ 429 w 2443"/>
                <a:gd name="T61" fmla="*/ 586 h 2018"/>
                <a:gd name="T62" fmla="*/ 370 w 2443"/>
                <a:gd name="T63" fmla="*/ 575 h 2018"/>
                <a:gd name="T64" fmla="*/ 370 w 2443"/>
                <a:gd name="T65" fmla="*/ 575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3" h="2018">
                  <a:moveTo>
                    <a:pt x="370" y="575"/>
                  </a:moveTo>
                  <a:lnTo>
                    <a:pt x="212" y="705"/>
                  </a:lnTo>
                  <a:lnTo>
                    <a:pt x="0" y="892"/>
                  </a:lnTo>
                  <a:lnTo>
                    <a:pt x="81" y="2018"/>
                  </a:lnTo>
                  <a:lnTo>
                    <a:pt x="2443" y="1970"/>
                  </a:lnTo>
                  <a:lnTo>
                    <a:pt x="2410" y="1755"/>
                  </a:lnTo>
                  <a:lnTo>
                    <a:pt x="2226" y="1530"/>
                  </a:lnTo>
                  <a:lnTo>
                    <a:pt x="2050" y="1442"/>
                  </a:lnTo>
                  <a:lnTo>
                    <a:pt x="1859" y="1370"/>
                  </a:lnTo>
                  <a:lnTo>
                    <a:pt x="1666" y="1370"/>
                  </a:lnTo>
                  <a:lnTo>
                    <a:pt x="1506" y="1362"/>
                  </a:lnTo>
                  <a:lnTo>
                    <a:pt x="1418" y="1252"/>
                  </a:lnTo>
                  <a:lnTo>
                    <a:pt x="1497" y="1036"/>
                  </a:lnTo>
                  <a:lnTo>
                    <a:pt x="1500" y="696"/>
                  </a:lnTo>
                  <a:lnTo>
                    <a:pt x="1464" y="586"/>
                  </a:lnTo>
                  <a:lnTo>
                    <a:pt x="1493" y="404"/>
                  </a:lnTo>
                  <a:lnTo>
                    <a:pt x="1754" y="257"/>
                  </a:lnTo>
                  <a:lnTo>
                    <a:pt x="1823" y="177"/>
                  </a:lnTo>
                  <a:lnTo>
                    <a:pt x="1788" y="79"/>
                  </a:lnTo>
                  <a:lnTo>
                    <a:pt x="1581" y="0"/>
                  </a:lnTo>
                  <a:lnTo>
                    <a:pt x="1345" y="14"/>
                  </a:lnTo>
                  <a:lnTo>
                    <a:pt x="1212" y="103"/>
                  </a:lnTo>
                  <a:lnTo>
                    <a:pt x="1168" y="231"/>
                  </a:lnTo>
                  <a:lnTo>
                    <a:pt x="1222" y="498"/>
                  </a:lnTo>
                  <a:lnTo>
                    <a:pt x="1262" y="776"/>
                  </a:lnTo>
                  <a:lnTo>
                    <a:pt x="1192" y="941"/>
                  </a:lnTo>
                  <a:lnTo>
                    <a:pt x="1016" y="1126"/>
                  </a:lnTo>
                  <a:lnTo>
                    <a:pt x="769" y="1119"/>
                  </a:lnTo>
                  <a:lnTo>
                    <a:pt x="533" y="1011"/>
                  </a:lnTo>
                  <a:lnTo>
                    <a:pt x="424" y="705"/>
                  </a:lnTo>
                  <a:lnTo>
                    <a:pt x="429" y="586"/>
                  </a:lnTo>
                  <a:lnTo>
                    <a:pt x="370" y="575"/>
                  </a:lnTo>
                  <a:lnTo>
                    <a:pt x="370" y="575"/>
                  </a:lnTo>
                  <a:close/>
                </a:path>
              </a:pathLst>
            </a:custGeom>
            <a:gradFill rotWithShape="1">
              <a:gsLst>
                <a:gs pos="0">
                  <a:schemeClr val="accent2"/>
                </a:gs>
                <a:gs pos="100000">
                  <a:schemeClr val="folHlink"/>
                </a:gs>
              </a:gsLst>
              <a:lin ang="0" scaled="1"/>
            </a:gradFill>
            <a:ln w="9525">
              <a:solidFill>
                <a:srgbClr val="000000"/>
              </a:solidFill>
              <a:round/>
              <a:headEnd/>
              <a:tailEnd/>
            </a:ln>
            <a:extLst/>
          </p:spPr>
          <p:txBody>
            <a:bodyPr/>
            <a:lstStyle/>
            <a:p>
              <a:endParaRPr lang="en-US"/>
            </a:p>
          </p:txBody>
        </p:sp>
        <p:sp>
          <p:nvSpPr>
            <p:cNvPr id="5144" name="Freeform 24"/>
            <p:cNvSpPr>
              <a:spLocks/>
            </p:cNvSpPr>
            <p:nvPr/>
          </p:nvSpPr>
          <p:spPr bwMode="auto">
            <a:xfrm>
              <a:off x="5291" y="1074"/>
              <a:ext cx="360" cy="267"/>
            </a:xfrm>
            <a:custGeom>
              <a:avLst/>
              <a:gdLst>
                <a:gd name="T0" fmla="*/ 80 w 1443"/>
                <a:gd name="T1" fmla="*/ 0 h 1068"/>
                <a:gd name="T2" fmla="*/ 48 w 1443"/>
                <a:gd name="T3" fmla="*/ 138 h 1068"/>
                <a:gd name="T4" fmla="*/ 0 w 1443"/>
                <a:gd name="T5" fmla="*/ 299 h 1068"/>
                <a:gd name="T6" fmla="*/ 56 w 1443"/>
                <a:gd name="T7" fmla="*/ 475 h 1068"/>
                <a:gd name="T8" fmla="*/ 168 w 1443"/>
                <a:gd name="T9" fmla="*/ 546 h 1068"/>
                <a:gd name="T10" fmla="*/ 464 w 1443"/>
                <a:gd name="T11" fmla="*/ 555 h 1068"/>
                <a:gd name="T12" fmla="*/ 647 w 1443"/>
                <a:gd name="T13" fmla="*/ 586 h 1068"/>
                <a:gd name="T14" fmla="*/ 792 w 1443"/>
                <a:gd name="T15" fmla="*/ 676 h 1068"/>
                <a:gd name="T16" fmla="*/ 880 w 1443"/>
                <a:gd name="T17" fmla="*/ 787 h 1068"/>
                <a:gd name="T18" fmla="*/ 983 w 1443"/>
                <a:gd name="T19" fmla="*/ 1067 h 1068"/>
                <a:gd name="T20" fmla="*/ 1397 w 1443"/>
                <a:gd name="T21" fmla="*/ 1068 h 1068"/>
                <a:gd name="T22" fmla="*/ 1443 w 1443"/>
                <a:gd name="T23" fmla="*/ 727 h 1068"/>
                <a:gd name="T24" fmla="*/ 1215 w 1443"/>
                <a:gd name="T25" fmla="*/ 544 h 1068"/>
                <a:gd name="T26" fmla="*/ 1131 w 1443"/>
                <a:gd name="T27" fmla="*/ 691 h 1068"/>
                <a:gd name="T28" fmla="*/ 1048 w 1443"/>
                <a:gd name="T29" fmla="*/ 553 h 1068"/>
                <a:gd name="T30" fmla="*/ 951 w 1443"/>
                <a:gd name="T31" fmla="*/ 291 h 1068"/>
                <a:gd name="T32" fmla="*/ 863 w 1443"/>
                <a:gd name="T33" fmla="*/ 155 h 1068"/>
                <a:gd name="T34" fmla="*/ 647 w 1443"/>
                <a:gd name="T35" fmla="*/ 58 h 1068"/>
                <a:gd name="T36" fmla="*/ 416 w 1443"/>
                <a:gd name="T37" fmla="*/ 98 h 1068"/>
                <a:gd name="T38" fmla="*/ 239 w 1443"/>
                <a:gd name="T39" fmla="*/ 171 h 1068"/>
                <a:gd name="T40" fmla="*/ 80 w 1443"/>
                <a:gd name="T41" fmla="*/ 0 h 1068"/>
                <a:gd name="T42" fmla="*/ 80 w 1443"/>
                <a:gd name="T43"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3" h="1068">
                  <a:moveTo>
                    <a:pt x="80" y="0"/>
                  </a:moveTo>
                  <a:lnTo>
                    <a:pt x="48" y="138"/>
                  </a:lnTo>
                  <a:lnTo>
                    <a:pt x="0" y="299"/>
                  </a:lnTo>
                  <a:lnTo>
                    <a:pt x="56" y="475"/>
                  </a:lnTo>
                  <a:lnTo>
                    <a:pt x="168" y="546"/>
                  </a:lnTo>
                  <a:lnTo>
                    <a:pt x="464" y="555"/>
                  </a:lnTo>
                  <a:lnTo>
                    <a:pt x="647" y="586"/>
                  </a:lnTo>
                  <a:lnTo>
                    <a:pt x="792" y="676"/>
                  </a:lnTo>
                  <a:lnTo>
                    <a:pt x="880" y="787"/>
                  </a:lnTo>
                  <a:lnTo>
                    <a:pt x="983" y="1067"/>
                  </a:lnTo>
                  <a:lnTo>
                    <a:pt x="1397" y="1068"/>
                  </a:lnTo>
                  <a:lnTo>
                    <a:pt x="1443" y="727"/>
                  </a:lnTo>
                  <a:lnTo>
                    <a:pt x="1215" y="544"/>
                  </a:lnTo>
                  <a:lnTo>
                    <a:pt x="1131" y="691"/>
                  </a:lnTo>
                  <a:lnTo>
                    <a:pt x="1048" y="553"/>
                  </a:lnTo>
                  <a:lnTo>
                    <a:pt x="951" y="291"/>
                  </a:lnTo>
                  <a:lnTo>
                    <a:pt x="863" y="155"/>
                  </a:lnTo>
                  <a:lnTo>
                    <a:pt x="647" y="58"/>
                  </a:lnTo>
                  <a:lnTo>
                    <a:pt x="416" y="98"/>
                  </a:lnTo>
                  <a:lnTo>
                    <a:pt x="239" y="171"/>
                  </a:lnTo>
                  <a:lnTo>
                    <a:pt x="80" y="0"/>
                  </a:lnTo>
                  <a:lnTo>
                    <a:pt x="80" y="0"/>
                  </a:lnTo>
                  <a:close/>
                </a:path>
              </a:pathLst>
            </a:custGeom>
            <a:solidFill>
              <a:schemeClr val="folHlink"/>
            </a:solidFill>
            <a:ln w="9525">
              <a:solidFill>
                <a:srgbClr val="000000"/>
              </a:solidFill>
              <a:round/>
              <a:headEnd/>
              <a:tailEnd/>
            </a:ln>
            <a:extLst/>
          </p:spPr>
          <p:txBody>
            <a:bodyPr/>
            <a:lstStyle/>
            <a:p>
              <a:endParaRPr lang="en-US"/>
            </a:p>
          </p:txBody>
        </p:sp>
        <p:sp>
          <p:nvSpPr>
            <p:cNvPr id="5145" name="Freeform 25"/>
            <p:cNvSpPr>
              <a:spLocks/>
            </p:cNvSpPr>
            <p:nvPr/>
          </p:nvSpPr>
          <p:spPr bwMode="auto">
            <a:xfrm>
              <a:off x="5087" y="731"/>
              <a:ext cx="317" cy="398"/>
            </a:xfrm>
            <a:custGeom>
              <a:avLst/>
              <a:gdLst>
                <a:gd name="T0" fmla="*/ 471 w 1271"/>
                <a:gd name="T1" fmla="*/ 253 h 1591"/>
                <a:gd name="T2" fmla="*/ 679 w 1271"/>
                <a:gd name="T3" fmla="*/ 15 h 1591"/>
                <a:gd name="T4" fmla="*/ 992 w 1271"/>
                <a:gd name="T5" fmla="*/ 0 h 1591"/>
                <a:gd name="T6" fmla="*/ 1099 w 1271"/>
                <a:gd name="T7" fmla="*/ 130 h 1591"/>
                <a:gd name="T8" fmla="*/ 1223 w 1271"/>
                <a:gd name="T9" fmla="*/ 223 h 1591"/>
                <a:gd name="T10" fmla="*/ 1271 w 1271"/>
                <a:gd name="T11" fmla="*/ 516 h 1591"/>
                <a:gd name="T12" fmla="*/ 1127 w 1271"/>
                <a:gd name="T13" fmla="*/ 480 h 1591"/>
                <a:gd name="T14" fmla="*/ 873 w 1271"/>
                <a:gd name="T15" fmla="*/ 448 h 1591"/>
                <a:gd name="T16" fmla="*/ 664 w 1271"/>
                <a:gd name="T17" fmla="*/ 568 h 1591"/>
                <a:gd name="T18" fmla="*/ 656 w 1271"/>
                <a:gd name="T19" fmla="*/ 863 h 1591"/>
                <a:gd name="T20" fmla="*/ 648 w 1271"/>
                <a:gd name="T21" fmla="*/ 1344 h 1591"/>
                <a:gd name="T22" fmla="*/ 437 w 1271"/>
                <a:gd name="T23" fmla="*/ 1580 h 1591"/>
                <a:gd name="T24" fmla="*/ 136 w 1271"/>
                <a:gd name="T25" fmla="*/ 1591 h 1591"/>
                <a:gd name="T26" fmla="*/ 0 w 1271"/>
                <a:gd name="T27" fmla="*/ 1176 h 1591"/>
                <a:gd name="T28" fmla="*/ 424 w 1271"/>
                <a:gd name="T29" fmla="*/ 1088 h 1591"/>
                <a:gd name="T30" fmla="*/ 464 w 1271"/>
                <a:gd name="T31" fmla="*/ 808 h 1591"/>
                <a:gd name="T32" fmla="*/ 400 w 1271"/>
                <a:gd name="T33" fmla="*/ 368 h 1591"/>
                <a:gd name="T34" fmla="*/ 471 w 1271"/>
                <a:gd name="T35" fmla="*/ 253 h 1591"/>
                <a:gd name="T36" fmla="*/ 471 w 1271"/>
                <a:gd name="T37" fmla="*/ 253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1" h="1591">
                  <a:moveTo>
                    <a:pt x="471" y="253"/>
                  </a:moveTo>
                  <a:lnTo>
                    <a:pt x="679" y="15"/>
                  </a:lnTo>
                  <a:lnTo>
                    <a:pt x="992" y="0"/>
                  </a:lnTo>
                  <a:lnTo>
                    <a:pt x="1099" y="130"/>
                  </a:lnTo>
                  <a:lnTo>
                    <a:pt x="1223" y="223"/>
                  </a:lnTo>
                  <a:lnTo>
                    <a:pt x="1271" y="516"/>
                  </a:lnTo>
                  <a:lnTo>
                    <a:pt x="1127" y="480"/>
                  </a:lnTo>
                  <a:lnTo>
                    <a:pt x="873" y="448"/>
                  </a:lnTo>
                  <a:lnTo>
                    <a:pt x="664" y="568"/>
                  </a:lnTo>
                  <a:lnTo>
                    <a:pt x="656" y="863"/>
                  </a:lnTo>
                  <a:lnTo>
                    <a:pt x="648" y="1344"/>
                  </a:lnTo>
                  <a:lnTo>
                    <a:pt x="437" y="1580"/>
                  </a:lnTo>
                  <a:lnTo>
                    <a:pt x="136" y="1591"/>
                  </a:lnTo>
                  <a:lnTo>
                    <a:pt x="0" y="1176"/>
                  </a:lnTo>
                  <a:lnTo>
                    <a:pt x="424" y="1088"/>
                  </a:lnTo>
                  <a:lnTo>
                    <a:pt x="464" y="808"/>
                  </a:lnTo>
                  <a:lnTo>
                    <a:pt x="400" y="368"/>
                  </a:lnTo>
                  <a:lnTo>
                    <a:pt x="471" y="253"/>
                  </a:lnTo>
                  <a:lnTo>
                    <a:pt x="471" y="253"/>
                  </a:lnTo>
                  <a:close/>
                </a:path>
              </a:pathLst>
            </a:custGeom>
            <a:solidFill>
              <a:schemeClr val="folHlink"/>
            </a:solidFill>
            <a:ln w="9525">
              <a:solidFill>
                <a:srgbClr val="000000"/>
              </a:solidFill>
              <a:round/>
              <a:headEnd/>
              <a:tailEnd/>
            </a:ln>
            <a:extLst/>
          </p:spPr>
          <p:txBody>
            <a:bodyPr/>
            <a:lstStyle/>
            <a:p>
              <a:endParaRPr lang="en-US"/>
            </a:p>
          </p:txBody>
        </p:sp>
        <p:sp>
          <p:nvSpPr>
            <p:cNvPr id="5146" name="Freeform 26"/>
            <p:cNvSpPr>
              <a:spLocks/>
            </p:cNvSpPr>
            <p:nvPr/>
          </p:nvSpPr>
          <p:spPr bwMode="auto">
            <a:xfrm>
              <a:off x="4949" y="659"/>
              <a:ext cx="176" cy="372"/>
            </a:xfrm>
            <a:custGeom>
              <a:avLst/>
              <a:gdLst>
                <a:gd name="T0" fmla="*/ 32 w 703"/>
                <a:gd name="T1" fmla="*/ 0 h 1488"/>
                <a:gd name="T2" fmla="*/ 703 w 703"/>
                <a:gd name="T3" fmla="*/ 23 h 1488"/>
                <a:gd name="T4" fmla="*/ 568 w 703"/>
                <a:gd name="T5" fmla="*/ 223 h 1488"/>
                <a:gd name="T6" fmla="*/ 343 w 703"/>
                <a:gd name="T7" fmla="*/ 431 h 1488"/>
                <a:gd name="T8" fmla="*/ 174 w 703"/>
                <a:gd name="T9" fmla="*/ 565 h 1488"/>
                <a:gd name="T10" fmla="*/ 192 w 703"/>
                <a:gd name="T11" fmla="*/ 768 h 1488"/>
                <a:gd name="T12" fmla="*/ 207 w 703"/>
                <a:gd name="T13" fmla="*/ 1024 h 1488"/>
                <a:gd name="T14" fmla="*/ 325 w 703"/>
                <a:gd name="T15" fmla="*/ 1275 h 1488"/>
                <a:gd name="T16" fmla="*/ 0 w 703"/>
                <a:gd name="T17" fmla="*/ 1488 h 1488"/>
                <a:gd name="T18" fmla="*/ 32 w 703"/>
                <a:gd name="T19" fmla="*/ 0 h 1488"/>
                <a:gd name="T20" fmla="*/ 32 w 703"/>
                <a:gd name="T21"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1488">
                  <a:moveTo>
                    <a:pt x="32" y="0"/>
                  </a:moveTo>
                  <a:lnTo>
                    <a:pt x="703" y="23"/>
                  </a:lnTo>
                  <a:lnTo>
                    <a:pt x="568" y="223"/>
                  </a:lnTo>
                  <a:lnTo>
                    <a:pt x="343" y="431"/>
                  </a:lnTo>
                  <a:lnTo>
                    <a:pt x="174" y="565"/>
                  </a:lnTo>
                  <a:lnTo>
                    <a:pt x="192" y="768"/>
                  </a:lnTo>
                  <a:lnTo>
                    <a:pt x="207" y="1024"/>
                  </a:lnTo>
                  <a:lnTo>
                    <a:pt x="325" y="1275"/>
                  </a:lnTo>
                  <a:lnTo>
                    <a:pt x="0" y="1488"/>
                  </a:lnTo>
                  <a:lnTo>
                    <a:pt x="32" y="0"/>
                  </a:lnTo>
                  <a:lnTo>
                    <a:pt x="32" y="0"/>
                  </a:lnTo>
                  <a:close/>
                </a:path>
              </a:pathLst>
            </a:custGeom>
            <a:solidFill>
              <a:schemeClr val="folHlink"/>
            </a:solidFill>
            <a:ln w="9525">
              <a:solidFill>
                <a:srgbClr val="000000"/>
              </a:solidFill>
              <a:round/>
              <a:headEnd/>
              <a:tailEnd/>
            </a:ln>
            <a:extLst/>
          </p:spPr>
          <p:txBody>
            <a:bodyPr/>
            <a:lstStyle/>
            <a:p>
              <a:endParaRPr lang="en-US"/>
            </a:p>
          </p:txBody>
        </p:sp>
        <p:sp>
          <p:nvSpPr>
            <p:cNvPr id="5147" name="Freeform 27"/>
            <p:cNvSpPr>
              <a:spLocks/>
            </p:cNvSpPr>
            <p:nvPr/>
          </p:nvSpPr>
          <p:spPr bwMode="auto">
            <a:xfrm>
              <a:off x="5438" y="1089"/>
              <a:ext cx="116" cy="79"/>
            </a:xfrm>
            <a:custGeom>
              <a:avLst/>
              <a:gdLst>
                <a:gd name="T0" fmla="*/ 0 w 465"/>
                <a:gd name="T1" fmla="*/ 6 h 318"/>
                <a:gd name="T2" fmla="*/ 4 w 465"/>
                <a:gd name="T3" fmla="*/ 113 h 318"/>
                <a:gd name="T4" fmla="*/ 45 w 465"/>
                <a:gd name="T5" fmla="*/ 175 h 318"/>
                <a:gd name="T6" fmla="*/ 172 w 465"/>
                <a:gd name="T7" fmla="*/ 297 h 318"/>
                <a:gd name="T8" fmla="*/ 465 w 465"/>
                <a:gd name="T9" fmla="*/ 318 h 318"/>
                <a:gd name="T10" fmla="*/ 339 w 465"/>
                <a:gd name="T11" fmla="*/ 168 h 318"/>
                <a:gd name="T12" fmla="*/ 139 w 465"/>
                <a:gd name="T13" fmla="*/ 0 h 318"/>
                <a:gd name="T14" fmla="*/ 0 w 465"/>
                <a:gd name="T15" fmla="*/ 6 h 318"/>
                <a:gd name="T16" fmla="*/ 0 w 465"/>
                <a:gd name="T17"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318">
                  <a:moveTo>
                    <a:pt x="0" y="6"/>
                  </a:moveTo>
                  <a:lnTo>
                    <a:pt x="4" y="113"/>
                  </a:lnTo>
                  <a:lnTo>
                    <a:pt x="45" y="175"/>
                  </a:lnTo>
                  <a:lnTo>
                    <a:pt x="172" y="297"/>
                  </a:lnTo>
                  <a:lnTo>
                    <a:pt x="465" y="318"/>
                  </a:lnTo>
                  <a:lnTo>
                    <a:pt x="339" y="168"/>
                  </a:lnTo>
                  <a:lnTo>
                    <a:pt x="139" y="0"/>
                  </a:lnTo>
                  <a:lnTo>
                    <a:pt x="0" y="6"/>
                  </a:lnTo>
                  <a:lnTo>
                    <a:pt x="0" y="6"/>
                  </a:lnTo>
                  <a:close/>
                </a:path>
              </a:pathLst>
            </a:custGeom>
            <a:solidFill>
              <a:schemeClr val="folHlink"/>
            </a:solidFill>
            <a:ln w="9525">
              <a:solidFill>
                <a:srgbClr val="000000"/>
              </a:solidFill>
              <a:round/>
              <a:headEnd/>
              <a:tailEnd/>
            </a:ln>
            <a:extLst/>
          </p:spPr>
          <p:txBody>
            <a:bodyPr/>
            <a:lstStyle/>
            <a:p>
              <a:endParaRPr lang="en-US"/>
            </a:p>
          </p:txBody>
        </p:sp>
        <p:sp>
          <p:nvSpPr>
            <p:cNvPr id="5148" name="Freeform 28"/>
            <p:cNvSpPr>
              <a:spLocks/>
            </p:cNvSpPr>
            <p:nvPr/>
          </p:nvSpPr>
          <p:spPr bwMode="auto">
            <a:xfrm>
              <a:off x="5595" y="1191"/>
              <a:ext cx="64" cy="70"/>
            </a:xfrm>
            <a:custGeom>
              <a:avLst/>
              <a:gdLst>
                <a:gd name="T0" fmla="*/ 223 w 256"/>
                <a:gd name="T1" fmla="*/ 0 h 282"/>
                <a:gd name="T2" fmla="*/ 0 w 256"/>
                <a:gd name="T3" fmla="*/ 79 h 282"/>
                <a:gd name="T4" fmla="*/ 256 w 256"/>
                <a:gd name="T5" fmla="*/ 282 h 282"/>
                <a:gd name="T6" fmla="*/ 223 w 256"/>
                <a:gd name="T7" fmla="*/ 0 h 282"/>
                <a:gd name="T8" fmla="*/ 223 w 256"/>
                <a:gd name="T9" fmla="*/ 0 h 282"/>
              </a:gdLst>
              <a:ahLst/>
              <a:cxnLst>
                <a:cxn ang="0">
                  <a:pos x="T0" y="T1"/>
                </a:cxn>
                <a:cxn ang="0">
                  <a:pos x="T2" y="T3"/>
                </a:cxn>
                <a:cxn ang="0">
                  <a:pos x="T4" y="T5"/>
                </a:cxn>
                <a:cxn ang="0">
                  <a:pos x="T6" y="T7"/>
                </a:cxn>
                <a:cxn ang="0">
                  <a:pos x="T8" y="T9"/>
                </a:cxn>
              </a:cxnLst>
              <a:rect l="0" t="0" r="r" b="b"/>
              <a:pathLst>
                <a:path w="256" h="282">
                  <a:moveTo>
                    <a:pt x="223" y="0"/>
                  </a:moveTo>
                  <a:lnTo>
                    <a:pt x="0" y="79"/>
                  </a:lnTo>
                  <a:lnTo>
                    <a:pt x="256" y="282"/>
                  </a:lnTo>
                  <a:lnTo>
                    <a:pt x="223" y="0"/>
                  </a:lnTo>
                  <a:lnTo>
                    <a:pt x="223" y="0"/>
                  </a:lnTo>
                  <a:close/>
                </a:path>
              </a:pathLst>
            </a:custGeom>
            <a:solidFill>
              <a:schemeClr val="folHlink"/>
            </a:solidFill>
            <a:ln w="9525">
              <a:solidFill>
                <a:srgbClr val="000000"/>
              </a:solidFill>
              <a:round/>
              <a:headEnd/>
              <a:tailEnd/>
            </a:ln>
            <a:extLst/>
          </p:spPr>
          <p:txBody>
            <a:bodyPr/>
            <a:lstStyle/>
            <a:p>
              <a:endParaRPr lang="en-US"/>
            </a:p>
          </p:txBody>
        </p:sp>
        <p:sp>
          <p:nvSpPr>
            <p:cNvPr id="5149" name="Freeform 29"/>
            <p:cNvSpPr>
              <a:spLocks/>
            </p:cNvSpPr>
            <p:nvPr/>
          </p:nvSpPr>
          <p:spPr bwMode="auto">
            <a:xfrm>
              <a:off x="5155" y="741"/>
              <a:ext cx="219" cy="312"/>
            </a:xfrm>
            <a:custGeom>
              <a:avLst/>
              <a:gdLst>
                <a:gd name="T0" fmla="*/ 0 w 876"/>
                <a:gd name="T1" fmla="*/ 1151 h 1248"/>
                <a:gd name="T2" fmla="*/ 192 w 876"/>
                <a:gd name="T3" fmla="*/ 1239 h 1248"/>
                <a:gd name="T4" fmla="*/ 360 w 876"/>
                <a:gd name="T5" fmla="*/ 1248 h 1248"/>
                <a:gd name="T6" fmla="*/ 374 w 876"/>
                <a:gd name="T7" fmla="*/ 1091 h 1248"/>
                <a:gd name="T8" fmla="*/ 352 w 876"/>
                <a:gd name="T9" fmla="*/ 783 h 1248"/>
                <a:gd name="T10" fmla="*/ 352 w 876"/>
                <a:gd name="T11" fmla="*/ 591 h 1248"/>
                <a:gd name="T12" fmla="*/ 436 w 876"/>
                <a:gd name="T13" fmla="*/ 428 h 1248"/>
                <a:gd name="T14" fmla="*/ 730 w 876"/>
                <a:gd name="T15" fmla="*/ 414 h 1248"/>
                <a:gd name="T16" fmla="*/ 735 w 876"/>
                <a:gd name="T17" fmla="*/ 272 h 1248"/>
                <a:gd name="T18" fmla="*/ 815 w 876"/>
                <a:gd name="T19" fmla="*/ 168 h 1248"/>
                <a:gd name="T20" fmla="*/ 876 w 876"/>
                <a:gd name="T21" fmla="*/ 126 h 1248"/>
                <a:gd name="T22" fmla="*/ 712 w 876"/>
                <a:gd name="T23" fmla="*/ 23 h 1248"/>
                <a:gd name="T24" fmla="*/ 440 w 876"/>
                <a:gd name="T25" fmla="*/ 0 h 1248"/>
                <a:gd name="T26" fmla="*/ 264 w 876"/>
                <a:gd name="T27" fmla="*/ 135 h 1248"/>
                <a:gd name="T28" fmla="*/ 115 w 876"/>
                <a:gd name="T29" fmla="*/ 271 h 1248"/>
                <a:gd name="T30" fmla="*/ 128 w 876"/>
                <a:gd name="T31" fmla="*/ 672 h 1248"/>
                <a:gd name="T32" fmla="*/ 0 w 876"/>
                <a:gd name="T33" fmla="*/ 1151 h 1248"/>
                <a:gd name="T34" fmla="*/ 0 w 876"/>
                <a:gd name="T35" fmla="*/ 115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6" h="1248">
                  <a:moveTo>
                    <a:pt x="0" y="1151"/>
                  </a:moveTo>
                  <a:lnTo>
                    <a:pt x="192" y="1239"/>
                  </a:lnTo>
                  <a:lnTo>
                    <a:pt x="360" y="1248"/>
                  </a:lnTo>
                  <a:lnTo>
                    <a:pt x="374" y="1091"/>
                  </a:lnTo>
                  <a:lnTo>
                    <a:pt x="352" y="783"/>
                  </a:lnTo>
                  <a:lnTo>
                    <a:pt x="352" y="591"/>
                  </a:lnTo>
                  <a:lnTo>
                    <a:pt x="436" y="428"/>
                  </a:lnTo>
                  <a:lnTo>
                    <a:pt x="730" y="414"/>
                  </a:lnTo>
                  <a:lnTo>
                    <a:pt x="735" y="272"/>
                  </a:lnTo>
                  <a:lnTo>
                    <a:pt x="815" y="168"/>
                  </a:lnTo>
                  <a:lnTo>
                    <a:pt x="876" y="126"/>
                  </a:lnTo>
                  <a:lnTo>
                    <a:pt x="712" y="23"/>
                  </a:lnTo>
                  <a:lnTo>
                    <a:pt x="440" y="0"/>
                  </a:lnTo>
                  <a:lnTo>
                    <a:pt x="264" y="135"/>
                  </a:lnTo>
                  <a:lnTo>
                    <a:pt x="115" y="271"/>
                  </a:lnTo>
                  <a:lnTo>
                    <a:pt x="128" y="672"/>
                  </a:lnTo>
                  <a:lnTo>
                    <a:pt x="0" y="1151"/>
                  </a:lnTo>
                  <a:lnTo>
                    <a:pt x="0" y="1151"/>
                  </a:lnTo>
                  <a:close/>
                </a:path>
              </a:pathLst>
            </a:custGeom>
            <a:solidFill>
              <a:schemeClr val="folHlink"/>
            </a:solidFill>
            <a:ln w="9525">
              <a:solidFill>
                <a:srgbClr val="000000"/>
              </a:solidFill>
              <a:round/>
              <a:headEnd/>
              <a:tailEnd/>
            </a:ln>
            <a:extLst/>
          </p:spPr>
          <p:txBody>
            <a:bodyPr/>
            <a:lstStyle/>
            <a:p>
              <a:endParaRPr lang="en-US"/>
            </a:p>
          </p:txBody>
        </p:sp>
        <p:sp>
          <p:nvSpPr>
            <p:cNvPr id="5150" name="Freeform 30"/>
            <p:cNvSpPr>
              <a:spLocks/>
            </p:cNvSpPr>
            <p:nvPr/>
          </p:nvSpPr>
          <p:spPr bwMode="auto">
            <a:xfrm>
              <a:off x="5087" y="1021"/>
              <a:ext cx="64" cy="90"/>
            </a:xfrm>
            <a:custGeom>
              <a:avLst/>
              <a:gdLst>
                <a:gd name="T0" fmla="*/ 176 w 256"/>
                <a:gd name="T1" fmla="*/ 0 h 359"/>
                <a:gd name="T2" fmla="*/ 168 w 256"/>
                <a:gd name="T3" fmla="*/ 160 h 359"/>
                <a:gd name="T4" fmla="*/ 256 w 256"/>
                <a:gd name="T5" fmla="*/ 359 h 359"/>
                <a:gd name="T6" fmla="*/ 88 w 256"/>
                <a:gd name="T7" fmla="*/ 231 h 359"/>
                <a:gd name="T8" fmla="*/ 0 w 256"/>
                <a:gd name="T9" fmla="*/ 16 h 359"/>
                <a:gd name="T10" fmla="*/ 176 w 256"/>
                <a:gd name="T11" fmla="*/ 0 h 359"/>
                <a:gd name="T12" fmla="*/ 176 w 256"/>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56" h="359">
                  <a:moveTo>
                    <a:pt x="176" y="0"/>
                  </a:moveTo>
                  <a:lnTo>
                    <a:pt x="168" y="160"/>
                  </a:lnTo>
                  <a:lnTo>
                    <a:pt x="256" y="359"/>
                  </a:lnTo>
                  <a:lnTo>
                    <a:pt x="88" y="231"/>
                  </a:lnTo>
                  <a:lnTo>
                    <a:pt x="0" y="16"/>
                  </a:lnTo>
                  <a:lnTo>
                    <a:pt x="176" y="0"/>
                  </a:lnTo>
                  <a:lnTo>
                    <a:pt x="176" y="0"/>
                  </a:lnTo>
                  <a:close/>
                </a:path>
              </a:pathLst>
            </a:custGeom>
            <a:solidFill>
              <a:schemeClr val="folHlink"/>
            </a:solidFill>
            <a:ln w="9525">
              <a:solidFill>
                <a:srgbClr val="000000"/>
              </a:solidFill>
              <a:round/>
              <a:headEnd/>
              <a:tailEnd/>
            </a:ln>
            <a:extLst/>
          </p:spPr>
          <p:txBody>
            <a:bodyPr/>
            <a:lstStyle/>
            <a:p>
              <a:endParaRPr lang="en-US"/>
            </a:p>
          </p:txBody>
        </p:sp>
        <p:sp>
          <p:nvSpPr>
            <p:cNvPr id="5151" name="Freeform 31"/>
            <p:cNvSpPr>
              <a:spLocks/>
            </p:cNvSpPr>
            <p:nvPr/>
          </p:nvSpPr>
          <p:spPr bwMode="auto">
            <a:xfrm>
              <a:off x="5417" y="1091"/>
              <a:ext cx="70" cy="68"/>
            </a:xfrm>
            <a:custGeom>
              <a:avLst/>
              <a:gdLst>
                <a:gd name="T0" fmla="*/ 191 w 280"/>
                <a:gd name="T1" fmla="*/ 0 h 273"/>
                <a:gd name="T2" fmla="*/ 191 w 280"/>
                <a:gd name="T3" fmla="*/ 129 h 273"/>
                <a:gd name="T4" fmla="*/ 280 w 280"/>
                <a:gd name="T5" fmla="*/ 270 h 273"/>
                <a:gd name="T6" fmla="*/ 143 w 280"/>
                <a:gd name="T7" fmla="*/ 273 h 273"/>
                <a:gd name="T8" fmla="*/ 0 w 280"/>
                <a:gd name="T9" fmla="*/ 18 h 273"/>
                <a:gd name="T10" fmla="*/ 191 w 280"/>
                <a:gd name="T11" fmla="*/ 0 h 273"/>
                <a:gd name="T12" fmla="*/ 191 w 280"/>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280" h="273">
                  <a:moveTo>
                    <a:pt x="191" y="0"/>
                  </a:moveTo>
                  <a:lnTo>
                    <a:pt x="191" y="129"/>
                  </a:lnTo>
                  <a:lnTo>
                    <a:pt x="280" y="270"/>
                  </a:lnTo>
                  <a:lnTo>
                    <a:pt x="143" y="273"/>
                  </a:lnTo>
                  <a:lnTo>
                    <a:pt x="0" y="18"/>
                  </a:lnTo>
                  <a:lnTo>
                    <a:pt x="191" y="0"/>
                  </a:lnTo>
                  <a:lnTo>
                    <a:pt x="191" y="0"/>
                  </a:lnTo>
                  <a:close/>
                </a:path>
              </a:pathLst>
            </a:custGeom>
            <a:solidFill>
              <a:schemeClr val="folHlink"/>
            </a:solidFill>
            <a:ln w="9525">
              <a:solidFill>
                <a:srgbClr val="000000"/>
              </a:solidFill>
              <a:round/>
              <a:headEnd/>
              <a:tailEnd/>
            </a:ln>
            <a:extLst/>
          </p:spPr>
          <p:txBody>
            <a:bodyPr/>
            <a:lstStyle/>
            <a:p>
              <a:endParaRPr lang="en-US"/>
            </a:p>
          </p:txBody>
        </p:sp>
        <p:sp>
          <p:nvSpPr>
            <p:cNvPr id="5152" name="Freeform 32"/>
            <p:cNvSpPr>
              <a:spLocks/>
            </p:cNvSpPr>
            <p:nvPr/>
          </p:nvSpPr>
          <p:spPr bwMode="auto">
            <a:xfrm>
              <a:off x="5595" y="1202"/>
              <a:ext cx="57" cy="73"/>
            </a:xfrm>
            <a:custGeom>
              <a:avLst/>
              <a:gdLst>
                <a:gd name="T0" fmla="*/ 40 w 232"/>
                <a:gd name="T1" fmla="*/ 0 h 295"/>
                <a:gd name="T2" fmla="*/ 232 w 232"/>
                <a:gd name="T3" fmla="*/ 109 h 295"/>
                <a:gd name="T4" fmla="*/ 204 w 232"/>
                <a:gd name="T5" fmla="*/ 295 h 295"/>
                <a:gd name="T6" fmla="*/ 0 w 232"/>
                <a:gd name="T7" fmla="*/ 34 h 295"/>
                <a:gd name="T8" fmla="*/ 40 w 232"/>
                <a:gd name="T9" fmla="*/ 0 h 295"/>
                <a:gd name="T10" fmla="*/ 40 w 232"/>
                <a:gd name="T11" fmla="*/ 0 h 295"/>
              </a:gdLst>
              <a:ahLst/>
              <a:cxnLst>
                <a:cxn ang="0">
                  <a:pos x="T0" y="T1"/>
                </a:cxn>
                <a:cxn ang="0">
                  <a:pos x="T2" y="T3"/>
                </a:cxn>
                <a:cxn ang="0">
                  <a:pos x="T4" y="T5"/>
                </a:cxn>
                <a:cxn ang="0">
                  <a:pos x="T6" y="T7"/>
                </a:cxn>
                <a:cxn ang="0">
                  <a:pos x="T8" y="T9"/>
                </a:cxn>
                <a:cxn ang="0">
                  <a:pos x="T10" y="T11"/>
                </a:cxn>
              </a:cxnLst>
              <a:rect l="0" t="0" r="r" b="b"/>
              <a:pathLst>
                <a:path w="232" h="295">
                  <a:moveTo>
                    <a:pt x="40" y="0"/>
                  </a:moveTo>
                  <a:lnTo>
                    <a:pt x="232" y="109"/>
                  </a:lnTo>
                  <a:lnTo>
                    <a:pt x="204" y="295"/>
                  </a:lnTo>
                  <a:lnTo>
                    <a:pt x="0" y="34"/>
                  </a:lnTo>
                  <a:lnTo>
                    <a:pt x="40" y="0"/>
                  </a:lnTo>
                  <a:lnTo>
                    <a:pt x="40" y="0"/>
                  </a:lnTo>
                  <a:close/>
                </a:path>
              </a:pathLst>
            </a:custGeom>
            <a:solidFill>
              <a:schemeClr val="folHlink"/>
            </a:solidFill>
            <a:ln w="9525">
              <a:solidFill>
                <a:srgbClr val="000000"/>
              </a:solidFill>
              <a:round/>
              <a:headEnd/>
              <a:tailEnd/>
            </a:ln>
            <a:extLst/>
          </p:spPr>
          <p:txBody>
            <a:bodyPr/>
            <a:lstStyle/>
            <a:p>
              <a:endParaRPr lang="en-US"/>
            </a:p>
          </p:txBody>
        </p:sp>
        <p:sp>
          <p:nvSpPr>
            <p:cNvPr id="5153" name="Freeform 33"/>
            <p:cNvSpPr>
              <a:spLocks/>
            </p:cNvSpPr>
            <p:nvPr/>
          </p:nvSpPr>
          <p:spPr bwMode="auto">
            <a:xfrm>
              <a:off x="5000" y="647"/>
              <a:ext cx="659" cy="520"/>
            </a:xfrm>
            <a:custGeom>
              <a:avLst/>
              <a:gdLst>
                <a:gd name="T0" fmla="*/ 646 w 2635"/>
                <a:gd name="T1" fmla="*/ 30 h 2080"/>
                <a:gd name="T2" fmla="*/ 523 w 2635"/>
                <a:gd name="T3" fmla="*/ 184 h 2080"/>
                <a:gd name="T4" fmla="*/ 399 w 2635"/>
                <a:gd name="T5" fmla="*/ 361 h 2080"/>
                <a:gd name="T6" fmla="*/ 247 w 2635"/>
                <a:gd name="T7" fmla="*/ 509 h 2080"/>
                <a:gd name="T8" fmla="*/ 21 w 2635"/>
                <a:gd name="T9" fmla="*/ 691 h 2080"/>
                <a:gd name="T10" fmla="*/ 0 w 2635"/>
                <a:gd name="T11" fmla="*/ 794 h 2080"/>
                <a:gd name="T12" fmla="*/ 55 w 2635"/>
                <a:gd name="T13" fmla="*/ 947 h 2080"/>
                <a:gd name="T14" fmla="*/ 154 w 2635"/>
                <a:gd name="T15" fmla="*/ 1125 h 2080"/>
                <a:gd name="T16" fmla="*/ 287 w 2635"/>
                <a:gd name="T17" fmla="*/ 1237 h 2080"/>
                <a:gd name="T18" fmla="*/ 527 w 2635"/>
                <a:gd name="T19" fmla="*/ 1253 h 2080"/>
                <a:gd name="T20" fmla="*/ 671 w 2635"/>
                <a:gd name="T21" fmla="*/ 1169 h 2080"/>
                <a:gd name="T22" fmla="*/ 764 w 2635"/>
                <a:gd name="T23" fmla="*/ 1046 h 2080"/>
                <a:gd name="T24" fmla="*/ 749 w 2635"/>
                <a:gd name="T25" fmla="*/ 912 h 2080"/>
                <a:gd name="T26" fmla="*/ 705 w 2635"/>
                <a:gd name="T27" fmla="*/ 646 h 2080"/>
                <a:gd name="T28" fmla="*/ 709 w 2635"/>
                <a:gd name="T29" fmla="*/ 450 h 2080"/>
                <a:gd name="T30" fmla="*/ 858 w 2635"/>
                <a:gd name="T31" fmla="*/ 282 h 2080"/>
                <a:gd name="T32" fmla="*/ 1040 w 2635"/>
                <a:gd name="T33" fmla="*/ 212 h 2080"/>
                <a:gd name="T34" fmla="*/ 1236 w 2635"/>
                <a:gd name="T35" fmla="*/ 277 h 2080"/>
                <a:gd name="T36" fmla="*/ 1448 w 2635"/>
                <a:gd name="T37" fmla="*/ 395 h 2080"/>
                <a:gd name="T38" fmla="*/ 1586 w 2635"/>
                <a:gd name="T39" fmla="*/ 567 h 2080"/>
                <a:gd name="T40" fmla="*/ 1635 w 2635"/>
                <a:gd name="T41" fmla="*/ 745 h 2080"/>
                <a:gd name="T42" fmla="*/ 1660 w 2635"/>
                <a:gd name="T43" fmla="*/ 976 h 2080"/>
                <a:gd name="T44" fmla="*/ 1616 w 2635"/>
                <a:gd name="T45" fmla="*/ 1065 h 2080"/>
                <a:gd name="T46" fmla="*/ 1537 w 2635"/>
                <a:gd name="T47" fmla="*/ 1149 h 2080"/>
                <a:gd name="T48" fmla="*/ 1420 w 2635"/>
                <a:gd name="T49" fmla="*/ 1198 h 2080"/>
                <a:gd name="T50" fmla="*/ 1311 w 2635"/>
                <a:gd name="T51" fmla="*/ 1233 h 2080"/>
                <a:gd name="T52" fmla="*/ 1281 w 2635"/>
                <a:gd name="T53" fmla="*/ 1282 h 2080"/>
                <a:gd name="T54" fmla="*/ 1261 w 2635"/>
                <a:gd name="T55" fmla="*/ 1424 h 2080"/>
                <a:gd name="T56" fmla="*/ 1266 w 2635"/>
                <a:gd name="T57" fmla="*/ 1534 h 2080"/>
                <a:gd name="T58" fmla="*/ 1330 w 2635"/>
                <a:gd name="T59" fmla="*/ 1613 h 2080"/>
                <a:gd name="T60" fmla="*/ 1485 w 2635"/>
                <a:gd name="T61" fmla="*/ 1623 h 2080"/>
                <a:gd name="T62" fmla="*/ 1597 w 2635"/>
                <a:gd name="T63" fmla="*/ 1613 h 2080"/>
                <a:gd name="T64" fmla="*/ 1793 w 2635"/>
                <a:gd name="T65" fmla="*/ 1608 h 2080"/>
                <a:gd name="T66" fmla="*/ 2054 w 2635"/>
                <a:gd name="T67" fmla="*/ 1701 h 2080"/>
                <a:gd name="T68" fmla="*/ 2241 w 2635"/>
                <a:gd name="T69" fmla="*/ 1834 h 2080"/>
                <a:gd name="T70" fmla="*/ 2325 w 2635"/>
                <a:gd name="T71" fmla="*/ 1968 h 2080"/>
                <a:gd name="T72" fmla="*/ 2365 w 2635"/>
                <a:gd name="T73" fmla="*/ 2080 h 2080"/>
                <a:gd name="T74" fmla="*/ 2498 w 2635"/>
                <a:gd name="T75" fmla="*/ 1996 h 2080"/>
                <a:gd name="T76" fmla="*/ 2581 w 2635"/>
                <a:gd name="T77" fmla="*/ 1912 h 2080"/>
                <a:gd name="T78" fmla="*/ 2635 w 2635"/>
                <a:gd name="T79" fmla="*/ 70 h 2080"/>
                <a:gd name="T80" fmla="*/ 1183 w 2635"/>
                <a:gd name="T81" fmla="*/ 0 h 2080"/>
                <a:gd name="T82" fmla="*/ 646 w 2635"/>
                <a:gd name="T83" fmla="*/ 30 h 2080"/>
                <a:gd name="T84" fmla="*/ 646 w 2635"/>
                <a:gd name="T85" fmla="*/ 3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5" h="2080">
                  <a:moveTo>
                    <a:pt x="646" y="30"/>
                  </a:moveTo>
                  <a:lnTo>
                    <a:pt x="523" y="184"/>
                  </a:lnTo>
                  <a:lnTo>
                    <a:pt x="399" y="361"/>
                  </a:lnTo>
                  <a:lnTo>
                    <a:pt x="247" y="509"/>
                  </a:lnTo>
                  <a:lnTo>
                    <a:pt x="21" y="691"/>
                  </a:lnTo>
                  <a:lnTo>
                    <a:pt x="0" y="794"/>
                  </a:lnTo>
                  <a:lnTo>
                    <a:pt x="55" y="947"/>
                  </a:lnTo>
                  <a:lnTo>
                    <a:pt x="154" y="1125"/>
                  </a:lnTo>
                  <a:lnTo>
                    <a:pt x="287" y="1237"/>
                  </a:lnTo>
                  <a:lnTo>
                    <a:pt x="527" y="1253"/>
                  </a:lnTo>
                  <a:lnTo>
                    <a:pt x="671" y="1169"/>
                  </a:lnTo>
                  <a:lnTo>
                    <a:pt x="764" y="1046"/>
                  </a:lnTo>
                  <a:lnTo>
                    <a:pt x="749" y="912"/>
                  </a:lnTo>
                  <a:lnTo>
                    <a:pt x="705" y="646"/>
                  </a:lnTo>
                  <a:lnTo>
                    <a:pt x="709" y="450"/>
                  </a:lnTo>
                  <a:lnTo>
                    <a:pt x="858" y="282"/>
                  </a:lnTo>
                  <a:lnTo>
                    <a:pt x="1040" y="212"/>
                  </a:lnTo>
                  <a:lnTo>
                    <a:pt x="1236" y="277"/>
                  </a:lnTo>
                  <a:lnTo>
                    <a:pt x="1448" y="395"/>
                  </a:lnTo>
                  <a:lnTo>
                    <a:pt x="1586" y="567"/>
                  </a:lnTo>
                  <a:lnTo>
                    <a:pt x="1635" y="745"/>
                  </a:lnTo>
                  <a:lnTo>
                    <a:pt x="1660" y="976"/>
                  </a:lnTo>
                  <a:lnTo>
                    <a:pt x="1616" y="1065"/>
                  </a:lnTo>
                  <a:lnTo>
                    <a:pt x="1537" y="1149"/>
                  </a:lnTo>
                  <a:lnTo>
                    <a:pt x="1420" y="1198"/>
                  </a:lnTo>
                  <a:lnTo>
                    <a:pt x="1311" y="1233"/>
                  </a:lnTo>
                  <a:lnTo>
                    <a:pt x="1281" y="1282"/>
                  </a:lnTo>
                  <a:lnTo>
                    <a:pt x="1261" y="1424"/>
                  </a:lnTo>
                  <a:lnTo>
                    <a:pt x="1266" y="1534"/>
                  </a:lnTo>
                  <a:lnTo>
                    <a:pt x="1330" y="1613"/>
                  </a:lnTo>
                  <a:lnTo>
                    <a:pt x="1485" y="1623"/>
                  </a:lnTo>
                  <a:lnTo>
                    <a:pt x="1597" y="1613"/>
                  </a:lnTo>
                  <a:lnTo>
                    <a:pt x="1793" y="1608"/>
                  </a:lnTo>
                  <a:lnTo>
                    <a:pt x="2054" y="1701"/>
                  </a:lnTo>
                  <a:lnTo>
                    <a:pt x="2241" y="1834"/>
                  </a:lnTo>
                  <a:lnTo>
                    <a:pt x="2325" y="1968"/>
                  </a:lnTo>
                  <a:lnTo>
                    <a:pt x="2365" y="2080"/>
                  </a:lnTo>
                  <a:lnTo>
                    <a:pt x="2498" y="1996"/>
                  </a:lnTo>
                  <a:lnTo>
                    <a:pt x="2581" y="1912"/>
                  </a:lnTo>
                  <a:lnTo>
                    <a:pt x="2635" y="70"/>
                  </a:lnTo>
                  <a:lnTo>
                    <a:pt x="1183" y="0"/>
                  </a:lnTo>
                  <a:lnTo>
                    <a:pt x="646" y="30"/>
                  </a:lnTo>
                  <a:lnTo>
                    <a:pt x="646" y="30"/>
                  </a:lnTo>
                  <a:close/>
                </a:path>
              </a:pathLst>
            </a:custGeom>
            <a:gradFill rotWithShape="1">
              <a:gsLst>
                <a:gs pos="0">
                  <a:schemeClr val="accent1"/>
                </a:gs>
                <a:gs pos="100000">
                  <a:schemeClr val="folHlink"/>
                </a:gs>
              </a:gsLst>
              <a:lin ang="18900000" scaled="1"/>
            </a:gradFill>
            <a:ln w="9525">
              <a:solidFill>
                <a:srgbClr val="000000"/>
              </a:solidFill>
              <a:round/>
              <a:headEnd/>
              <a:tailEnd/>
            </a:ln>
            <a:extLst/>
          </p:spPr>
          <p:txBody>
            <a:bodyPr/>
            <a:lstStyle/>
            <a:p>
              <a:endParaRPr lang="en-US"/>
            </a:p>
          </p:txBody>
        </p:sp>
        <p:sp>
          <p:nvSpPr>
            <p:cNvPr id="5154" name="Freeform 34"/>
            <p:cNvSpPr>
              <a:spLocks/>
            </p:cNvSpPr>
            <p:nvPr/>
          </p:nvSpPr>
          <p:spPr bwMode="auto">
            <a:xfrm>
              <a:off x="5181" y="699"/>
              <a:ext cx="223" cy="143"/>
            </a:xfrm>
            <a:custGeom>
              <a:avLst/>
              <a:gdLst>
                <a:gd name="T0" fmla="*/ 57 w 895"/>
                <a:gd name="T1" fmla="*/ 383 h 572"/>
                <a:gd name="T2" fmla="*/ 200 w 895"/>
                <a:gd name="T3" fmla="*/ 240 h 572"/>
                <a:gd name="T4" fmla="*/ 303 w 895"/>
                <a:gd name="T5" fmla="*/ 175 h 572"/>
                <a:gd name="T6" fmla="*/ 511 w 895"/>
                <a:gd name="T7" fmla="*/ 168 h 572"/>
                <a:gd name="T8" fmla="*/ 679 w 895"/>
                <a:gd name="T9" fmla="*/ 231 h 572"/>
                <a:gd name="T10" fmla="*/ 802 w 895"/>
                <a:gd name="T11" fmla="*/ 341 h 572"/>
                <a:gd name="T12" fmla="*/ 895 w 895"/>
                <a:gd name="T13" fmla="*/ 572 h 572"/>
                <a:gd name="T14" fmla="*/ 847 w 895"/>
                <a:gd name="T15" fmla="*/ 351 h 572"/>
                <a:gd name="T16" fmla="*/ 767 w 895"/>
                <a:gd name="T17" fmla="*/ 215 h 572"/>
                <a:gd name="T18" fmla="*/ 648 w 895"/>
                <a:gd name="T19" fmla="*/ 80 h 572"/>
                <a:gd name="T20" fmla="*/ 408 w 895"/>
                <a:gd name="T21" fmla="*/ 0 h 572"/>
                <a:gd name="T22" fmla="*/ 184 w 895"/>
                <a:gd name="T23" fmla="*/ 55 h 572"/>
                <a:gd name="T24" fmla="*/ 32 w 895"/>
                <a:gd name="T25" fmla="*/ 175 h 572"/>
                <a:gd name="T26" fmla="*/ 0 w 895"/>
                <a:gd name="T27" fmla="*/ 320 h 572"/>
                <a:gd name="T28" fmla="*/ 24 w 895"/>
                <a:gd name="T29" fmla="*/ 496 h 572"/>
                <a:gd name="T30" fmla="*/ 57 w 895"/>
                <a:gd name="T31" fmla="*/ 383 h 572"/>
                <a:gd name="T32" fmla="*/ 57 w 895"/>
                <a:gd name="T33" fmla="*/ 38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5" h="572">
                  <a:moveTo>
                    <a:pt x="57" y="383"/>
                  </a:moveTo>
                  <a:lnTo>
                    <a:pt x="200" y="240"/>
                  </a:lnTo>
                  <a:lnTo>
                    <a:pt x="303" y="175"/>
                  </a:lnTo>
                  <a:lnTo>
                    <a:pt x="511" y="168"/>
                  </a:lnTo>
                  <a:lnTo>
                    <a:pt x="679" y="231"/>
                  </a:lnTo>
                  <a:lnTo>
                    <a:pt x="802" y="341"/>
                  </a:lnTo>
                  <a:lnTo>
                    <a:pt x="895" y="572"/>
                  </a:lnTo>
                  <a:lnTo>
                    <a:pt x="847" y="351"/>
                  </a:lnTo>
                  <a:lnTo>
                    <a:pt x="767" y="215"/>
                  </a:lnTo>
                  <a:lnTo>
                    <a:pt x="648" y="80"/>
                  </a:lnTo>
                  <a:lnTo>
                    <a:pt x="408" y="0"/>
                  </a:lnTo>
                  <a:lnTo>
                    <a:pt x="184" y="55"/>
                  </a:lnTo>
                  <a:lnTo>
                    <a:pt x="32" y="175"/>
                  </a:lnTo>
                  <a:lnTo>
                    <a:pt x="0" y="320"/>
                  </a:lnTo>
                  <a:lnTo>
                    <a:pt x="24" y="496"/>
                  </a:lnTo>
                  <a:lnTo>
                    <a:pt x="57" y="383"/>
                  </a:lnTo>
                  <a:lnTo>
                    <a:pt x="57" y="383"/>
                  </a:lnTo>
                  <a:close/>
                </a:path>
              </a:pathLst>
            </a:custGeom>
            <a:solidFill>
              <a:srgbClr val="948D4D"/>
            </a:solidFill>
            <a:ln w="9525">
              <a:solidFill>
                <a:srgbClr val="000000"/>
              </a:solidFill>
              <a:round/>
              <a:headEnd/>
              <a:tailEnd/>
            </a:ln>
            <a:extLst/>
          </p:spPr>
          <p:txBody>
            <a:bodyPr/>
            <a:lstStyle/>
            <a:p>
              <a:endParaRPr lang="en-US"/>
            </a:p>
          </p:txBody>
        </p:sp>
        <p:sp>
          <p:nvSpPr>
            <p:cNvPr id="5155" name="Freeform 35"/>
            <p:cNvSpPr>
              <a:spLocks/>
            </p:cNvSpPr>
            <p:nvPr/>
          </p:nvSpPr>
          <p:spPr bwMode="auto">
            <a:xfrm>
              <a:off x="5046" y="987"/>
              <a:ext cx="131" cy="130"/>
            </a:xfrm>
            <a:custGeom>
              <a:avLst/>
              <a:gdLst>
                <a:gd name="T0" fmla="*/ 196 w 524"/>
                <a:gd name="T1" fmla="*/ 153 h 521"/>
                <a:gd name="T2" fmla="*/ 269 w 524"/>
                <a:gd name="T3" fmla="*/ 317 h 521"/>
                <a:gd name="T4" fmla="*/ 331 w 524"/>
                <a:gd name="T5" fmla="*/ 412 h 521"/>
                <a:gd name="T6" fmla="*/ 524 w 524"/>
                <a:gd name="T7" fmla="*/ 513 h 521"/>
                <a:gd name="T8" fmla="*/ 340 w 524"/>
                <a:gd name="T9" fmla="*/ 521 h 521"/>
                <a:gd name="T10" fmla="*/ 124 w 524"/>
                <a:gd name="T11" fmla="*/ 393 h 521"/>
                <a:gd name="T12" fmla="*/ 4 w 524"/>
                <a:gd name="T13" fmla="*/ 208 h 521"/>
                <a:gd name="T14" fmla="*/ 0 w 524"/>
                <a:gd name="T15" fmla="*/ 0 h 521"/>
                <a:gd name="T16" fmla="*/ 196 w 524"/>
                <a:gd name="T17" fmla="*/ 153 h 521"/>
                <a:gd name="T18" fmla="*/ 196 w 524"/>
                <a:gd name="T19" fmla="*/ 15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1">
                  <a:moveTo>
                    <a:pt x="196" y="153"/>
                  </a:moveTo>
                  <a:lnTo>
                    <a:pt x="269" y="317"/>
                  </a:lnTo>
                  <a:lnTo>
                    <a:pt x="331" y="412"/>
                  </a:lnTo>
                  <a:lnTo>
                    <a:pt x="524" y="513"/>
                  </a:lnTo>
                  <a:lnTo>
                    <a:pt x="340" y="521"/>
                  </a:lnTo>
                  <a:lnTo>
                    <a:pt x="124" y="393"/>
                  </a:lnTo>
                  <a:lnTo>
                    <a:pt x="4" y="208"/>
                  </a:lnTo>
                  <a:lnTo>
                    <a:pt x="0" y="0"/>
                  </a:lnTo>
                  <a:lnTo>
                    <a:pt x="196" y="153"/>
                  </a:lnTo>
                  <a:lnTo>
                    <a:pt x="196" y="153"/>
                  </a:lnTo>
                  <a:close/>
                </a:path>
              </a:pathLst>
            </a:custGeom>
            <a:solidFill>
              <a:srgbClr val="948D4D"/>
            </a:solidFill>
            <a:ln w="9525">
              <a:solidFill>
                <a:srgbClr val="000000"/>
              </a:solidFill>
              <a:round/>
              <a:headEnd/>
              <a:tailEnd/>
            </a:ln>
            <a:extLst/>
          </p:spPr>
          <p:txBody>
            <a:bodyPr/>
            <a:lstStyle/>
            <a:p>
              <a:endParaRPr lang="en-US"/>
            </a:p>
          </p:txBody>
        </p:sp>
        <p:sp>
          <p:nvSpPr>
            <p:cNvPr id="5156" name="Freeform 36"/>
            <p:cNvSpPr>
              <a:spLocks/>
            </p:cNvSpPr>
            <p:nvPr/>
          </p:nvSpPr>
          <p:spPr bwMode="auto">
            <a:xfrm>
              <a:off x="5388" y="1085"/>
              <a:ext cx="123" cy="82"/>
            </a:xfrm>
            <a:custGeom>
              <a:avLst/>
              <a:gdLst>
                <a:gd name="T0" fmla="*/ 0 w 492"/>
                <a:gd name="T1" fmla="*/ 102 h 328"/>
                <a:gd name="T2" fmla="*/ 53 w 492"/>
                <a:gd name="T3" fmla="*/ 208 h 328"/>
                <a:gd name="T4" fmla="*/ 179 w 492"/>
                <a:gd name="T5" fmla="*/ 296 h 328"/>
                <a:gd name="T6" fmla="*/ 331 w 492"/>
                <a:gd name="T7" fmla="*/ 303 h 328"/>
                <a:gd name="T8" fmla="*/ 492 w 492"/>
                <a:gd name="T9" fmla="*/ 328 h 328"/>
                <a:gd name="T10" fmla="*/ 267 w 492"/>
                <a:gd name="T11" fmla="*/ 218 h 328"/>
                <a:gd name="T12" fmla="*/ 164 w 492"/>
                <a:gd name="T13" fmla="*/ 128 h 328"/>
                <a:gd name="T14" fmla="*/ 156 w 492"/>
                <a:gd name="T15" fmla="*/ 0 h 328"/>
                <a:gd name="T16" fmla="*/ 0 w 492"/>
                <a:gd name="T17" fmla="*/ 102 h 328"/>
                <a:gd name="T18" fmla="*/ 0 w 492"/>
                <a:gd name="T19"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2" h="328">
                  <a:moveTo>
                    <a:pt x="0" y="102"/>
                  </a:moveTo>
                  <a:lnTo>
                    <a:pt x="53" y="208"/>
                  </a:lnTo>
                  <a:lnTo>
                    <a:pt x="179" y="296"/>
                  </a:lnTo>
                  <a:lnTo>
                    <a:pt x="331" y="303"/>
                  </a:lnTo>
                  <a:lnTo>
                    <a:pt x="492" y="328"/>
                  </a:lnTo>
                  <a:lnTo>
                    <a:pt x="267" y="218"/>
                  </a:lnTo>
                  <a:lnTo>
                    <a:pt x="164" y="128"/>
                  </a:lnTo>
                  <a:lnTo>
                    <a:pt x="156" y="0"/>
                  </a:lnTo>
                  <a:lnTo>
                    <a:pt x="0" y="102"/>
                  </a:lnTo>
                  <a:lnTo>
                    <a:pt x="0" y="102"/>
                  </a:lnTo>
                  <a:close/>
                </a:path>
              </a:pathLst>
            </a:custGeom>
            <a:solidFill>
              <a:srgbClr val="948D4D"/>
            </a:solidFill>
            <a:ln w="9525">
              <a:solidFill>
                <a:srgbClr val="000000"/>
              </a:solidFill>
              <a:round/>
              <a:headEnd/>
              <a:tailEnd/>
            </a:ln>
            <a:extLst/>
          </p:spPr>
          <p:txBody>
            <a:bodyPr/>
            <a:lstStyle/>
            <a:p>
              <a:endParaRPr lang="en-US"/>
            </a:p>
          </p:txBody>
        </p:sp>
        <p:sp>
          <p:nvSpPr>
            <p:cNvPr id="5157" name="Freeform 37"/>
            <p:cNvSpPr>
              <a:spLocks/>
            </p:cNvSpPr>
            <p:nvPr/>
          </p:nvSpPr>
          <p:spPr bwMode="auto">
            <a:xfrm>
              <a:off x="5565" y="1137"/>
              <a:ext cx="89" cy="102"/>
            </a:xfrm>
            <a:custGeom>
              <a:avLst/>
              <a:gdLst>
                <a:gd name="T0" fmla="*/ 359 w 359"/>
                <a:gd name="T1" fmla="*/ 0 h 408"/>
                <a:gd name="T2" fmla="*/ 96 w 359"/>
                <a:gd name="T3" fmla="*/ 168 h 408"/>
                <a:gd name="T4" fmla="*/ 24 w 359"/>
                <a:gd name="T5" fmla="*/ 288 h 408"/>
                <a:gd name="T6" fmla="*/ 0 w 359"/>
                <a:gd name="T7" fmla="*/ 408 h 408"/>
                <a:gd name="T8" fmla="*/ 153 w 359"/>
                <a:gd name="T9" fmla="*/ 288 h 408"/>
                <a:gd name="T10" fmla="*/ 343 w 359"/>
                <a:gd name="T11" fmla="*/ 214 h 408"/>
                <a:gd name="T12" fmla="*/ 359 w 359"/>
                <a:gd name="T13" fmla="*/ 0 h 408"/>
                <a:gd name="T14" fmla="*/ 359 w 359"/>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408">
                  <a:moveTo>
                    <a:pt x="359" y="0"/>
                  </a:moveTo>
                  <a:lnTo>
                    <a:pt x="96" y="168"/>
                  </a:lnTo>
                  <a:lnTo>
                    <a:pt x="24" y="288"/>
                  </a:lnTo>
                  <a:lnTo>
                    <a:pt x="0" y="408"/>
                  </a:lnTo>
                  <a:lnTo>
                    <a:pt x="153" y="288"/>
                  </a:lnTo>
                  <a:lnTo>
                    <a:pt x="343" y="214"/>
                  </a:lnTo>
                  <a:lnTo>
                    <a:pt x="359" y="0"/>
                  </a:lnTo>
                  <a:lnTo>
                    <a:pt x="359" y="0"/>
                  </a:lnTo>
                  <a:close/>
                </a:path>
              </a:pathLst>
            </a:custGeom>
            <a:solidFill>
              <a:srgbClr val="948D4D"/>
            </a:solidFill>
            <a:ln w="9525">
              <a:solidFill>
                <a:srgbClr val="000000"/>
              </a:solidFill>
              <a:round/>
              <a:headEnd/>
              <a:tailEnd/>
            </a:ln>
            <a:extLst/>
          </p:spPr>
          <p:txBody>
            <a:bodyPr/>
            <a:lstStyle/>
            <a:p>
              <a:endParaRPr lang="en-US"/>
            </a:p>
          </p:txBody>
        </p:sp>
        <p:sp>
          <p:nvSpPr>
            <p:cNvPr id="5158" name="Freeform 38"/>
            <p:cNvSpPr>
              <a:spLocks/>
            </p:cNvSpPr>
            <p:nvPr/>
          </p:nvSpPr>
          <p:spPr bwMode="auto">
            <a:xfrm>
              <a:off x="4992" y="835"/>
              <a:ext cx="227" cy="187"/>
            </a:xfrm>
            <a:custGeom>
              <a:avLst/>
              <a:gdLst>
                <a:gd name="T0" fmla="*/ 0 w 909"/>
                <a:gd name="T1" fmla="*/ 0 h 750"/>
                <a:gd name="T2" fmla="*/ 70 w 909"/>
                <a:gd name="T3" fmla="*/ 257 h 750"/>
                <a:gd name="T4" fmla="*/ 238 w 909"/>
                <a:gd name="T5" fmla="*/ 474 h 750"/>
                <a:gd name="T6" fmla="*/ 566 w 909"/>
                <a:gd name="T7" fmla="*/ 562 h 750"/>
                <a:gd name="T8" fmla="*/ 777 w 909"/>
                <a:gd name="T9" fmla="*/ 415 h 750"/>
                <a:gd name="T10" fmla="*/ 821 w 909"/>
                <a:gd name="T11" fmla="*/ 34 h 750"/>
                <a:gd name="T12" fmla="*/ 901 w 909"/>
                <a:gd name="T13" fmla="*/ 322 h 750"/>
                <a:gd name="T14" fmla="*/ 909 w 909"/>
                <a:gd name="T15" fmla="*/ 594 h 750"/>
                <a:gd name="T16" fmla="*/ 734 w 909"/>
                <a:gd name="T17" fmla="*/ 746 h 750"/>
                <a:gd name="T18" fmla="*/ 620 w 909"/>
                <a:gd name="T19" fmla="*/ 750 h 750"/>
                <a:gd name="T20" fmla="*/ 478 w 909"/>
                <a:gd name="T21" fmla="*/ 737 h 750"/>
                <a:gd name="T22" fmla="*/ 452 w 909"/>
                <a:gd name="T23" fmla="*/ 726 h 750"/>
                <a:gd name="T24" fmla="*/ 413 w 909"/>
                <a:gd name="T25" fmla="*/ 709 h 750"/>
                <a:gd name="T26" fmla="*/ 363 w 909"/>
                <a:gd name="T27" fmla="*/ 688 h 750"/>
                <a:gd name="T28" fmla="*/ 310 w 909"/>
                <a:gd name="T29" fmla="*/ 668 h 750"/>
                <a:gd name="T30" fmla="*/ 258 w 909"/>
                <a:gd name="T31" fmla="*/ 647 h 750"/>
                <a:gd name="T32" fmla="*/ 214 w 909"/>
                <a:gd name="T33" fmla="*/ 630 h 750"/>
                <a:gd name="T34" fmla="*/ 172 w 909"/>
                <a:gd name="T35" fmla="*/ 615 h 750"/>
                <a:gd name="T36" fmla="*/ 14 w 909"/>
                <a:gd name="T37" fmla="*/ 297 h 750"/>
                <a:gd name="T38" fmla="*/ 0 w 909"/>
                <a:gd name="T39" fmla="*/ 0 h 750"/>
                <a:gd name="T40" fmla="*/ 0 w 909"/>
                <a:gd name="T4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9" h="750">
                  <a:moveTo>
                    <a:pt x="0" y="0"/>
                  </a:moveTo>
                  <a:lnTo>
                    <a:pt x="70" y="257"/>
                  </a:lnTo>
                  <a:lnTo>
                    <a:pt x="238" y="474"/>
                  </a:lnTo>
                  <a:lnTo>
                    <a:pt x="566" y="562"/>
                  </a:lnTo>
                  <a:lnTo>
                    <a:pt x="777" y="415"/>
                  </a:lnTo>
                  <a:lnTo>
                    <a:pt x="821" y="34"/>
                  </a:lnTo>
                  <a:lnTo>
                    <a:pt x="901" y="322"/>
                  </a:lnTo>
                  <a:lnTo>
                    <a:pt x="909" y="594"/>
                  </a:lnTo>
                  <a:lnTo>
                    <a:pt x="734" y="746"/>
                  </a:lnTo>
                  <a:lnTo>
                    <a:pt x="620" y="750"/>
                  </a:lnTo>
                  <a:lnTo>
                    <a:pt x="478" y="737"/>
                  </a:lnTo>
                  <a:lnTo>
                    <a:pt x="452" y="726"/>
                  </a:lnTo>
                  <a:lnTo>
                    <a:pt x="413" y="709"/>
                  </a:lnTo>
                  <a:lnTo>
                    <a:pt x="363" y="688"/>
                  </a:lnTo>
                  <a:lnTo>
                    <a:pt x="310" y="668"/>
                  </a:lnTo>
                  <a:lnTo>
                    <a:pt x="258" y="647"/>
                  </a:lnTo>
                  <a:lnTo>
                    <a:pt x="214" y="630"/>
                  </a:lnTo>
                  <a:lnTo>
                    <a:pt x="172" y="615"/>
                  </a:lnTo>
                  <a:lnTo>
                    <a:pt x="14" y="297"/>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5159" name="Freeform 39"/>
            <p:cNvSpPr>
              <a:spLocks/>
            </p:cNvSpPr>
            <p:nvPr/>
          </p:nvSpPr>
          <p:spPr bwMode="auto">
            <a:xfrm>
              <a:off x="5313" y="1019"/>
              <a:ext cx="283" cy="220"/>
            </a:xfrm>
            <a:custGeom>
              <a:avLst/>
              <a:gdLst>
                <a:gd name="T0" fmla="*/ 1 w 1133"/>
                <a:gd name="T1" fmla="*/ 0 h 878"/>
                <a:gd name="T2" fmla="*/ 84 w 1133"/>
                <a:gd name="T3" fmla="*/ 153 h 878"/>
                <a:gd name="T4" fmla="*/ 217 w 1133"/>
                <a:gd name="T5" fmla="*/ 187 h 878"/>
                <a:gd name="T6" fmla="*/ 387 w 1133"/>
                <a:gd name="T7" fmla="*/ 102 h 878"/>
                <a:gd name="T8" fmla="*/ 591 w 1133"/>
                <a:gd name="T9" fmla="*/ 119 h 878"/>
                <a:gd name="T10" fmla="*/ 744 w 1133"/>
                <a:gd name="T11" fmla="*/ 178 h 878"/>
                <a:gd name="T12" fmla="*/ 877 w 1133"/>
                <a:gd name="T13" fmla="*/ 246 h 878"/>
                <a:gd name="T14" fmla="*/ 1019 w 1133"/>
                <a:gd name="T15" fmla="*/ 345 h 878"/>
                <a:gd name="T16" fmla="*/ 1108 w 1133"/>
                <a:gd name="T17" fmla="*/ 518 h 878"/>
                <a:gd name="T18" fmla="*/ 1133 w 1133"/>
                <a:gd name="T19" fmla="*/ 651 h 878"/>
                <a:gd name="T20" fmla="*/ 1007 w 1133"/>
                <a:gd name="T21" fmla="*/ 878 h 878"/>
                <a:gd name="T22" fmla="*/ 926 w 1133"/>
                <a:gd name="T23" fmla="*/ 749 h 878"/>
                <a:gd name="T24" fmla="*/ 940 w 1133"/>
                <a:gd name="T25" fmla="*/ 582 h 878"/>
                <a:gd name="T26" fmla="*/ 823 w 1133"/>
                <a:gd name="T27" fmla="*/ 414 h 878"/>
                <a:gd name="T28" fmla="*/ 567 w 1133"/>
                <a:gd name="T29" fmla="*/ 320 h 878"/>
                <a:gd name="T30" fmla="*/ 399 w 1133"/>
                <a:gd name="T31" fmla="*/ 315 h 878"/>
                <a:gd name="T32" fmla="*/ 204 w 1133"/>
                <a:gd name="T33" fmla="*/ 422 h 878"/>
                <a:gd name="T34" fmla="*/ 119 w 1133"/>
                <a:gd name="T35" fmla="*/ 360 h 878"/>
                <a:gd name="T36" fmla="*/ 25 w 1133"/>
                <a:gd name="T37" fmla="*/ 246 h 878"/>
                <a:gd name="T38" fmla="*/ 0 w 1133"/>
                <a:gd name="T39" fmla="*/ 153 h 878"/>
                <a:gd name="T40" fmla="*/ 1 w 1133"/>
                <a:gd name="T41" fmla="*/ 0 h 878"/>
                <a:gd name="T42" fmla="*/ 1 w 1133"/>
                <a:gd name="T43"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3" h="878">
                  <a:moveTo>
                    <a:pt x="1" y="0"/>
                  </a:moveTo>
                  <a:lnTo>
                    <a:pt x="84" y="153"/>
                  </a:lnTo>
                  <a:lnTo>
                    <a:pt x="217" y="187"/>
                  </a:lnTo>
                  <a:lnTo>
                    <a:pt x="387" y="102"/>
                  </a:lnTo>
                  <a:lnTo>
                    <a:pt x="591" y="119"/>
                  </a:lnTo>
                  <a:lnTo>
                    <a:pt x="744" y="178"/>
                  </a:lnTo>
                  <a:lnTo>
                    <a:pt x="877" y="246"/>
                  </a:lnTo>
                  <a:lnTo>
                    <a:pt x="1019" y="345"/>
                  </a:lnTo>
                  <a:lnTo>
                    <a:pt x="1108" y="518"/>
                  </a:lnTo>
                  <a:lnTo>
                    <a:pt x="1133" y="651"/>
                  </a:lnTo>
                  <a:lnTo>
                    <a:pt x="1007" y="878"/>
                  </a:lnTo>
                  <a:lnTo>
                    <a:pt x="926" y="749"/>
                  </a:lnTo>
                  <a:lnTo>
                    <a:pt x="940" y="582"/>
                  </a:lnTo>
                  <a:lnTo>
                    <a:pt x="823" y="414"/>
                  </a:lnTo>
                  <a:lnTo>
                    <a:pt x="567" y="320"/>
                  </a:lnTo>
                  <a:lnTo>
                    <a:pt x="399" y="315"/>
                  </a:lnTo>
                  <a:lnTo>
                    <a:pt x="204" y="422"/>
                  </a:lnTo>
                  <a:lnTo>
                    <a:pt x="119" y="360"/>
                  </a:lnTo>
                  <a:lnTo>
                    <a:pt x="25" y="246"/>
                  </a:lnTo>
                  <a:lnTo>
                    <a:pt x="0" y="153"/>
                  </a:lnTo>
                  <a:lnTo>
                    <a:pt x="1" y="0"/>
                  </a:lnTo>
                  <a:lnTo>
                    <a:pt x="1" y="0"/>
                  </a:lnTo>
                  <a:close/>
                </a:path>
              </a:pathLst>
            </a:custGeom>
            <a:solidFill>
              <a:srgbClr val="FFF280"/>
            </a:solidFill>
            <a:ln w="9525">
              <a:solidFill>
                <a:srgbClr val="000000"/>
              </a:solidFill>
              <a:round/>
              <a:headEnd/>
              <a:tailEnd/>
            </a:ln>
            <a:extLst/>
          </p:spPr>
          <p:txBody>
            <a:bodyPr/>
            <a:lstStyle/>
            <a:p>
              <a:endParaRPr lang="en-US"/>
            </a:p>
          </p:txBody>
        </p:sp>
        <p:sp>
          <p:nvSpPr>
            <p:cNvPr id="5160" name="Freeform 40"/>
            <p:cNvSpPr>
              <a:spLocks/>
            </p:cNvSpPr>
            <p:nvPr/>
          </p:nvSpPr>
          <p:spPr bwMode="auto">
            <a:xfrm>
              <a:off x="5235" y="843"/>
              <a:ext cx="128" cy="210"/>
            </a:xfrm>
            <a:custGeom>
              <a:avLst/>
              <a:gdLst>
                <a:gd name="T0" fmla="*/ 81 w 513"/>
                <a:gd name="T1" fmla="*/ 840 h 840"/>
                <a:gd name="T2" fmla="*/ 321 w 513"/>
                <a:gd name="T3" fmla="*/ 800 h 840"/>
                <a:gd name="T4" fmla="*/ 327 w 513"/>
                <a:gd name="T5" fmla="*/ 640 h 840"/>
                <a:gd name="T6" fmla="*/ 327 w 513"/>
                <a:gd name="T7" fmla="*/ 517 h 840"/>
                <a:gd name="T8" fmla="*/ 361 w 513"/>
                <a:gd name="T9" fmla="*/ 400 h 840"/>
                <a:gd name="T10" fmla="*/ 513 w 513"/>
                <a:gd name="T11" fmla="*/ 295 h 840"/>
                <a:gd name="T12" fmla="*/ 449 w 513"/>
                <a:gd name="T13" fmla="*/ 192 h 840"/>
                <a:gd name="T14" fmla="*/ 328 w 513"/>
                <a:gd name="T15" fmla="*/ 127 h 840"/>
                <a:gd name="T16" fmla="*/ 233 w 513"/>
                <a:gd name="T17" fmla="*/ 0 h 840"/>
                <a:gd name="T18" fmla="*/ 145 w 513"/>
                <a:gd name="T19" fmla="*/ 24 h 840"/>
                <a:gd name="T20" fmla="*/ 42 w 513"/>
                <a:gd name="T21" fmla="*/ 109 h 840"/>
                <a:gd name="T22" fmla="*/ 0 w 513"/>
                <a:gd name="T23" fmla="*/ 312 h 840"/>
                <a:gd name="T24" fmla="*/ 88 w 513"/>
                <a:gd name="T25" fmla="*/ 568 h 840"/>
                <a:gd name="T26" fmla="*/ 81 w 513"/>
                <a:gd name="T27" fmla="*/ 840 h 840"/>
                <a:gd name="T28" fmla="*/ 81 w 513"/>
                <a:gd name="T29" fmla="*/ 84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840">
                  <a:moveTo>
                    <a:pt x="81" y="840"/>
                  </a:moveTo>
                  <a:lnTo>
                    <a:pt x="321" y="800"/>
                  </a:lnTo>
                  <a:lnTo>
                    <a:pt x="327" y="640"/>
                  </a:lnTo>
                  <a:lnTo>
                    <a:pt x="327" y="517"/>
                  </a:lnTo>
                  <a:lnTo>
                    <a:pt x="361" y="400"/>
                  </a:lnTo>
                  <a:lnTo>
                    <a:pt x="513" y="295"/>
                  </a:lnTo>
                  <a:lnTo>
                    <a:pt x="449" y="192"/>
                  </a:lnTo>
                  <a:lnTo>
                    <a:pt x="328" y="127"/>
                  </a:lnTo>
                  <a:lnTo>
                    <a:pt x="233" y="0"/>
                  </a:lnTo>
                  <a:lnTo>
                    <a:pt x="145" y="24"/>
                  </a:lnTo>
                  <a:lnTo>
                    <a:pt x="42" y="109"/>
                  </a:lnTo>
                  <a:lnTo>
                    <a:pt x="0" y="312"/>
                  </a:lnTo>
                  <a:lnTo>
                    <a:pt x="88" y="568"/>
                  </a:lnTo>
                  <a:lnTo>
                    <a:pt x="81" y="840"/>
                  </a:lnTo>
                  <a:lnTo>
                    <a:pt x="81" y="840"/>
                  </a:lnTo>
                  <a:close/>
                </a:path>
              </a:pathLst>
            </a:custGeom>
            <a:solidFill>
              <a:schemeClr val="folHlink"/>
            </a:solidFill>
            <a:ln w="9525">
              <a:solidFill>
                <a:srgbClr val="000000"/>
              </a:solidFill>
              <a:round/>
              <a:headEnd/>
              <a:tailEnd/>
            </a:ln>
            <a:extLst/>
          </p:spPr>
          <p:txBody>
            <a:bodyPr/>
            <a:lstStyle/>
            <a:p>
              <a:endParaRPr lang="en-US"/>
            </a:p>
          </p:txBody>
        </p:sp>
        <p:sp>
          <p:nvSpPr>
            <p:cNvPr id="5161" name="Freeform 41"/>
            <p:cNvSpPr>
              <a:spLocks/>
            </p:cNvSpPr>
            <p:nvPr/>
          </p:nvSpPr>
          <p:spPr bwMode="auto">
            <a:xfrm>
              <a:off x="5111" y="873"/>
              <a:ext cx="111" cy="146"/>
            </a:xfrm>
            <a:custGeom>
              <a:avLst/>
              <a:gdLst>
                <a:gd name="T0" fmla="*/ 359 w 443"/>
                <a:gd name="T1" fmla="*/ 0 h 583"/>
                <a:gd name="T2" fmla="*/ 367 w 443"/>
                <a:gd name="T3" fmla="*/ 184 h 583"/>
                <a:gd name="T4" fmla="*/ 296 w 443"/>
                <a:gd name="T5" fmla="*/ 360 h 583"/>
                <a:gd name="T6" fmla="*/ 183 w 443"/>
                <a:gd name="T7" fmla="*/ 448 h 583"/>
                <a:gd name="T8" fmla="*/ 31 w 443"/>
                <a:gd name="T9" fmla="*/ 463 h 583"/>
                <a:gd name="T10" fmla="*/ 0 w 443"/>
                <a:gd name="T11" fmla="*/ 583 h 583"/>
                <a:gd name="T12" fmla="*/ 256 w 443"/>
                <a:gd name="T13" fmla="*/ 536 h 583"/>
                <a:gd name="T14" fmla="*/ 423 w 443"/>
                <a:gd name="T15" fmla="*/ 408 h 583"/>
                <a:gd name="T16" fmla="*/ 443 w 443"/>
                <a:gd name="T17" fmla="*/ 134 h 583"/>
                <a:gd name="T18" fmla="*/ 359 w 443"/>
                <a:gd name="T19" fmla="*/ 0 h 583"/>
                <a:gd name="T20" fmla="*/ 359 w 443"/>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583">
                  <a:moveTo>
                    <a:pt x="359" y="0"/>
                  </a:moveTo>
                  <a:lnTo>
                    <a:pt x="367" y="184"/>
                  </a:lnTo>
                  <a:lnTo>
                    <a:pt x="296" y="360"/>
                  </a:lnTo>
                  <a:lnTo>
                    <a:pt x="183" y="448"/>
                  </a:lnTo>
                  <a:lnTo>
                    <a:pt x="31" y="463"/>
                  </a:lnTo>
                  <a:lnTo>
                    <a:pt x="0" y="583"/>
                  </a:lnTo>
                  <a:lnTo>
                    <a:pt x="256" y="536"/>
                  </a:lnTo>
                  <a:lnTo>
                    <a:pt x="423" y="408"/>
                  </a:lnTo>
                  <a:lnTo>
                    <a:pt x="443" y="134"/>
                  </a:lnTo>
                  <a:lnTo>
                    <a:pt x="359" y="0"/>
                  </a:lnTo>
                  <a:lnTo>
                    <a:pt x="359" y="0"/>
                  </a:lnTo>
                  <a:close/>
                </a:path>
              </a:pathLst>
            </a:custGeom>
            <a:solidFill>
              <a:srgbClr val="CCC480"/>
            </a:solidFill>
            <a:ln w="9525">
              <a:solidFill>
                <a:srgbClr val="000000"/>
              </a:solidFill>
              <a:round/>
              <a:headEnd/>
              <a:tailEnd/>
            </a:ln>
            <a:extLst/>
          </p:spPr>
          <p:txBody>
            <a:bodyPr/>
            <a:lstStyle/>
            <a:p>
              <a:endParaRPr lang="en-US"/>
            </a:p>
          </p:txBody>
        </p:sp>
        <p:sp>
          <p:nvSpPr>
            <p:cNvPr id="5162" name="Freeform 42"/>
            <p:cNvSpPr>
              <a:spLocks/>
            </p:cNvSpPr>
            <p:nvPr/>
          </p:nvSpPr>
          <p:spPr bwMode="auto">
            <a:xfrm>
              <a:off x="5347" y="1051"/>
              <a:ext cx="171" cy="72"/>
            </a:xfrm>
            <a:custGeom>
              <a:avLst/>
              <a:gdLst>
                <a:gd name="T0" fmla="*/ 72 w 687"/>
                <a:gd name="T1" fmla="*/ 129 h 289"/>
                <a:gd name="T2" fmla="*/ 208 w 687"/>
                <a:gd name="T3" fmla="*/ 89 h 289"/>
                <a:gd name="T4" fmla="*/ 360 w 687"/>
                <a:gd name="T5" fmla="*/ 0 h 289"/>
                <a:gd name="T6" fmla="*/ 511 w 687"/>
                <a:gd name="T7" fmla="*/ 17 h 289"/>
                <a:gd name="T8" fmla="*/ 639 w 687"/>
                <a:gd name="T9" fmla="*/ 105 h 289"/>
                <a:gd name="T10" fmla="*/ 679 w 687"/>
                <a:gd name="T11" fmla="*/ 192 h 289"/>
                <a:gd name="T12" fmla="*/ 687 w 687"/>
                <a:gd name="T13" fmla="*/ 289 h 289"/>
                <a:gd name="T14" fmla="*/ 503 w 687"/>
                <a:gd name="T15" fmla="*/ 152 h 289"/>
                <a:gd name="T16" fmla="*/ 364 w 687"/>
                <a:gd name="T17" fmla="*/ 158 h 289"/>
                <a:gd name="T18" fmla="*/ 111 w 687"/>
                <a:gd name="T19" fmla="*/ 254 h 289"/>
                <a:gd name="T20" fmla="*/ 0 w 687"/>
                <a:gd name="T21" fmla="*/ 209 h 289"/>
                <a:gd name="T22" fmla="*/ 72 w 687"/>
                <a:gd name="T23" fmla="*/ 129 h 289"/>
                <a:gd name="T24" fmla="*/ 72 w 687"/>
                <a:gd name="T25" fmla="*/ 1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7" h="289">
                  <a:moveTo>
                    <a:pt x="72" y="129"/>
                  </a:moveTo>
                  <a:lnTo>
                    <a:pt x="208" y="89"/>
                  </a:lnTo>
                  <a:lnTo>
                    <a:pt x="360" y="0"/>
                  </a:lnTo>
                  <a:lnTo>
                    <a:pt x="511" y="17"/>
                  </a:lnTo>
                  <a:lnTo>
                    <a:pt x="639" y="105"/>
                  </a:lnTo>
                  <a:lnTo>
                    <a:pt x="679" y="192"/>
                  </a:lnTo>
                  <a:lnTo>
                    <a:pt x="687" y="289"/>
                  </a:lnTo>
                  <a:lnTo>
                    <a:pt x="503" y="152"/>
                  </a:lnTo>
                  <a:lnTo>
                    <a:pt x="364" y="158"/>
                  </a:lnTo>
                  <a:lnTo>
                    <a:pt x="111" y="254"/>
                  </a:lnTo>
                  <a:lnTo>
                    <a:pt x="0" y="209"/>
                  </a:lnTo>
                  <a:lnTo>
                    <a:pt x="72" y="129"/>
                  </a:lnTo>
                  <a:lnTo>
                    <a:pt x="72" y="129"/>
                  </a:lnTo>
                  <a:close/>
                </a:path>
              </a:pathLst>
            </a:custGeom>
            <a:solidFill>
              <a:srgbClr val="CCC480"/>
            </a:solidFill>
            <a:ln w="9525">
              <a:solidFill>
                <a:srgbClr val="000000"/>
              </a:solidFill>
              <a:round/>
              <a:headEnd/>
              <a:tailEnd/>
            </a:ln>
            <a:extLst/>
          </p:spPr>
          <p:txBody>
            <a:bodyPr/>
            <a:lstStyle/>
            <a:p>
              <a:endParaRPr lang="en-US"/>
            </a:p>
          </p:txBody>
        </p:sp>
        <p:sp>
          <p:nvSpPr>
            <p:cNvPr id="5163" name="Freeform 43"/>
            <p:cNvSpPr>
              <a:spLocks/>
            </p:cNvSpPr>
            <p:nvPr/>
          </p:nvSpPr>
          <p:spPr bwMode="auto">
            <a:xfrm>
              <a:off x="4931" y="965"/>
              <a:ext cx="108" cy="80"/>
            </a:xfrm>
            <a:custGeom>
              <a:avLst/>
              <a:gdLst>
                <a:gd name="T0" fmla="*/ 23 w 432"/>
                <a:gd name="T1" fmla="*/ 266 h 320"/>
                <a:gd name="T2" fmla="*/ 69 w 432"/>
                <a:gd name="T3" fmla="*/ 230 h 320"/>
                <a:gd name="T4" fmla="*/ 118 w 432"/>
                <a:gd name="T5" fmla="*/ 196 h 320"/>
                <a:gd name="T6" fmla="*/ 167 w 432"/>
                <a:gd name="T7" fmla="*/ 165 h 320"/>
                <a:gd name="T8" fmla="*/ 216 w 432"/>
                <a:gd name="T9" fmla="*/ 132 h 320"/>
                <a:gd name="T10" fmla="*/ 269 w 432"/>
                <a:gd name="T11" fmla="*/ 97 h 320"/>
                <a:gd name="T12" fmla="*/ 321 w 432"/>
                <a:gd name="T13" fmla="*/ 58 h 320"/>
                <a:gd name="T14" fmla="*/ 359 w 432"/>
                <a:gd name="T15" fmla="*/ 17 h 320"/>
                <a:gd name="T16" fmla="*/ 395 w 432"/>
                <a:gd name="T17" fmla="*/ 0 h 320"/>
                <a:gd name="T18" fmla="*/ 423 w 432"/>
                <a:gd name="T19" fmla="*/ 5 h 320"/>
                <a:gd name="T20" fmla="*/ 432 w 432"/>
                <a:gd name="T21" fmla="*/ 22 h 320"/>
                <a:gd name="T22" fmla="*/ 417 w 432"/>
                <a:gd name="T23" fmla="*/ 41 h 320"/>
                <a:gd name="T24" fmla="*/ 392 w 432"/>
                <a:gd name="T25" fmla="*/ 57 h 320"/>
                <a:gd name="T26" fmla="*/ 238 w 432"/>
                <a:gd name="T27" fmla="*/ 163 h 320"/>
                <a:gd name="T28" fmla="*/ 186 w 432"/>
                <a:gd name="T29" fmla="*/ 207 h 320"/>
                <a:gd name="T30" fmla="*/ 145 w 432"/>
                <a:gd name="T31" fmla="*/ 250 h 320"/>
                <a:gd name="T32" fmla="*/ 98 w 432"/>
                <a:gd name="T33" fmla="*/ 289 h 320"/>
                <a:gd name="T34" fmla="*/ 70 w 432"/>
                <a:gd name="T35" fmla="*/ 306 h 320"/>
                <a:gd name="T36" fmla="*/ 35 w 432"/>
                <a:gd name="T37" fmla="*/ 319 h 320"/>
                <a:gd name="T38" fmla="*/ 7 w 432"/>
                <a:gd name="T39" fmla="*/ 320 h 320"/>
                <a:gd name="T40" fmla="*/ 0 w 432"/>
                <a:gd name="T41" fmla="*/ 306 h 320"/>
                <a:gd name="T42" fmla="*/ 8 w 432"/>
                <a:gd name="T43" fmla="*/ 284 h 320"/>
                <a:gd name="T44" fmla="*/ 23 w 432"/>
                <a:gd name="T45" fmla="*/ 266 h 320"/>
                <a:gd name="T46" fmla="*/ 23 w 432"/>
                <a:gd name="T47"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320">
                  <a:moveTo>
                    <a:pt x="23" y="266"/>
                  </a:moveTo>
                  <a:lnTo>
                    <a:pt x="69" y="230"/>
                  </a:lnTo>
                  <a:lnTo>
                    <a:pt x="118" y="196"/>
                  </a:lnTo>
                  <a:lnTo>
                    <a:pt x="167" y="165"/>
                  </a:lnTo>
                  <a:lnTo>
                    <a:pt x="216" y="132"/>
                  </a:lnTo>
                  <a:lnTo>
                    <a:pt x="269" y="97"/>
                  </a:lnTo>
                  <a:lnTo>
                    <a:pt x="321" y="58"/>
                  </a:lnTo>
                  <a:lnTo>
                    <a:pt x="359" y="17"/>
                  </a:lnTo>
                  <a:lnTo>
                    <a:pt x="395" y="0"/>
                  </a:lnTo>
                  <a:lnTo>
                    <a:pt x="423" y="5"/>
                  </a:lnTo>
                  <a:lnTo>
                    <a:pt x="432" y="22"/>
                  </a:lnTo>
                  <a:lnTo>
                    <a:pt x="417" y="41"/>
                  </a:lnTo>
                  <a:lnTo>
                    <a:pt x="392" y="57"/>
                  </a:lnTo>
                  <a:lnTo>
                    <a:pt x="238" y="163"/>
                  </a:lnTo>
                  <a:lnTo>
                    <a:pt x="186" y="207"/>
                  </a:lnTo>
                  <a:lnTo>
                    <a:pt x="145" y="250"/>
                  </a:lnTo>
                  <a:lnTo>
                    <a:pt x="98" y="289"/>
                  </a:lnTo>
                  <a:lnTo>
                    <a:pt x="70" y="306"/>
                  </a:lnTo>
                  <a:lnTo>
                    <a:pt x="35" y="319"/>
                  </a:lnTo>
                  <a:lnTo>
                    <a:pt x="7" y="320"/>
                  </a:lnTo>
                  <a:lnTo>
                    <a:pt x="0" y="306"/>
                  </a:lnTo>
                  <a:lnTo>
                    <a:pt x="8" y="284"/>
                  </a:lnTo>
                  <a:lnTo>
                    <a:pt x="23" y="266"/>
                  </a:lnTo>
                  <a:lnTo>
                    <a:pt x="23" y="266"/>
                  </a:lnTo>
                  <a:close/>
                </a:path>
              </a:pathLst>
            </a:custGeom>
            <a:solidFill>
              <a:srgbClr val="000000"/>
            </a:solidFill>
            <a:ln w="9525">
              <a:solidFill>
                <a:srgbClr val="000000"/>
              </a:solidFill>
              <a:round/>
              <a:headEnd/>
              <a:tailEnd/>
            </a:ln>
            <a:extLst/>
          </p:spPr>
          <p:txBody>
            <a:bodyPr/>
            <a:lstStyle/>
            <a:p>
              <a:endParaRPr lang="en-US"/>
            </a:p>
          </p:txBody>
        </p:sp>
        <p:sp>
          <p:nvSpPr>
            <p:cNvPr id="5164" name="Freeform 44"/>
            <p:cNvSpPr>
              <a:spLocks/>
            </p:cNvSpPr>
            <p:nvPr/>
          </p:nvSpPr>
          <p:spPr bwMode="auto">
            <a:xfrm>
              <a:off x="5318" y="1034"/>
              <a:ext cx="283" cy="153"/>
            </a:xfrm>
            <a:custGeom>
              <a:avLst/>
              <a:gdLst>
                <a:gd name="T0" fmla="*/ 18 w 1131"/>
                <a:gd name="T1" fmla="*/ 5 h 613"/>
                <a:gd name="T2" fmla="*/ 61 w 1131"/>
                <a:gd name="T3" fmla="*/ 39 h 613"/>
                <a:gd name="T4" fmla="*/ 120 w 1131"/>
                <a:gd name="T5" fmla="*/ 64 h 613"/>
                <a:gd name="T6" fmla="*/ 185 w 1131"/>
                <a:gd name="T7" fmla="*/ 79 h 613"/>
                <a:gd name="T8" fmla="*/ 241 w 1131"/>
                <a:gd name="T9" fmla="*/ 76 h 613"/>
                <a:gd name="T10" fmla="*/ 296 w 1131"/>
                <a:gd name="T11" fmla="*/ 59 h 613"/>
                <a:gd name="T12" fmla="*/ 364 w 1131"/>
                <a:gd name="T13" fmla="*/ 37 h 613"/>
                <a:gd name="T14" fmla="*/ 445 w 1131"/>
                <a:gd name="T15" fmla="*/ 21 h 613"/>
                <a:gd name="T16" fmla="*/ 538 w 1131"/>
                <a:gd name="T17" fmla="*/ 14 h 613"/>
                <a:gd name="T18" fmla="*/ 643 w 1131"/>
                <a:gd name="T19" fmla="*/ 27 h 613"/>
                <a:gd name="T20" fmla="*/ 755 w 1131"/>
                <a:gd name="T21" fmla="*/ 66 h 613"/>
                <a:gd name="T22" fmla="*/ 876 w 1131"/>
                <a:gd name="T23" fmla="*/ 139 h 613"/>
                <a:gd name="T24" fmla="*/ 938 w 1131"/>
                <a:gd name="T25" fmla="*/ 192 h 613"/>
                <a:gd name="T26" fmla="*/ 1001 w 1131"/>
                <a:gd name="T27" fmla="*/ 256 h 613"/>
                <a:gd name="T28" fmla="*/ 1033 w 1131"/>
                <a:gd name="T29" fmla="*/ 292 h 613"/>
                <a:gd name="T30" fmla="*/ 1059 w 1131"/>
                <a:gd name="T31" fmla="*/ 328 h 613"/>
                <a:gd name="T32" fmla="*/ 1100 w 1131"/>
                <a:gd name="T33" fmla="*/ 400 h 613"/>
                <a:gd name="T34" fmla="*/ 1131 w 1131"/>
                <a:gd name="T35" fmla="*/ 577 h 613"/>
                <a:gd name="T36" fmla="*/ 1123 w 1131"/>
                <a:gd name="T37" fmla="*/ 603 h 613"/>
                <a:gd name="T38" fmla="*/ 1107 w 1131"/>
                <a:gd name="T39" fmla="*/ 613 h 613"/>
                <a:gd name="T40" fmla="*/ 1081 w 1131"/>
                <a:gd name="T41" fmla="*/ 580 h 613"/>
                <a:gd name="T42" fmla="*/ 1071 w 1131"/>
                <a:gd name="T43" fmla="*/ 519 h 613"/>
                <a:gd name="T44" fmla="*/ 1042 w 1131"/>
                <a:gd name="T45" fmla="*/ 456 h 613"/>
                <a:gd name="T46" fmla="*/ 1001 w 1131"/>
                <a:gd name="T47" fmla="*/ 392 h 613"/>
                <a:gd name="T48" fmla="*/ 975 w 1131"/>
                <a:gd name="T49" fmla="*/ 363 h 613"/>
                <a:gd name="T50" fmla="*/ 948 w 1131"/>
                <a:gd name="T51" fmla="*/ 333 h 613"/>
                <a:gd name="T52" fmla="*/ 918 w 1131"/>
                <a:gd name="T53" fmla="*/ 305 h 613"/>
                <a:gd name="T54" fmla="*/ 888 w 1131"/>
                <a:gd name="T55" fmla="*/ 278 h 613"/>
                <a:gd name="T56" fmla="*/ 825 w 1131"/>
                <a:gd name="T57" fmla="*/ 228 h 613"/>
                <a:gd name="T58" fmla="*/ 764 w 1131"/>
                <a:gd name="T59" fmla="*/ 188 h 613"/>
                <a:gd name="T60" fmla="*/ 708 w 1131"/>
                <a:gd name="T61" fmla="*/ 159 h 613"/>
                <a:gd name="T62" fmla="*/ 644 w 1131"/>
                <a:gd name="T63" fmla="*/ 130 h 613"/>
                <a:gd name="T64" fmla="*/ 585 w 1131"/>
                <a:gd name="T65" fmla="*/ 106 h 613"/>
                <a:gd name="T66" fmla="*/ 518 w 1131"/>
                <a:gd name="T67" fmla="*/ 92 h 613"/>
                <a:gd name="T68" fmla="*/ 434 w 1131"/>
                <a:gd name="T69" fmla="*/ 92 h 613"/>
                <a:gd name="T70" fmla="*/ 325 w 1131"/>
                <a:gd name="T71" fmla="*/ 124 h 613"/>
                <a:gd name="T72" fmla="*/ 269 w 1131"/>
                <a:gd name="T73" fmla="*/ 147 h 613"/>
                <a:gd name="T74" fmla="*/ 212 w 1131"/>
                <a:gd name="T75" fmla="*/ 168 h 613"/>
                <a:gd name="T76" fmla="*/ 158 w 1131"/>
                <a:gd name="T77" fmla="*/ 179 h 613"/>
                <a:gd name="T78" fmla="*/ 107 w 1131"/>
                <a:gd name="T79" fmla="*/ 177 h 613"/>
                <a:gd name="T80" fmla="*/ 63 w 1131"/>
                <a:gd name="T81" fmla="*/ 154 h 613"/>
                <a:gd name="T82" fmla="*/ 26 w 1131"/>
                <a:gd name="T83" fmla="*/ 103 h 613"/>
                <a:gd name="T84" fmla="*/ 0 w 1131"/>
                <a:gd name="T85" fmla="*/ 30 h 613"/>
                <a:gd name="T86" fmla="*/ 1 w 1131"/>
                <a:gd name="T87" fmla="*/ 0 h 613"/>
                <a:gd name="T88" fmla="*/ 18 w 1131"/>
                <a:gd name="T89" fmla="*/ 5 h 613"/>
                <a:gd name="T90" fmla="*/ 18 w 1131"/>
                <a:gd name="T91" fmla="*/ 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1" h="613">
                  <a:moveTo>
                    <a:pt x="18" y="5"/>
                  </a:moveTo>
                  <a:lnTo>
                    <a:pt x="61" y="39"/>
                  </a:lnTo>
                  <a:lnTo>
                    <a:pt x="120" y="64"/>
                  </a:lnTo>
                  <a:lnTo>
                    <a:pt x="185" y="79"/>
                  </a:lnTo>
                  <a:lnTo>
                    <a:pt x="241" y="76"/>
                  </a:lnTo>
                  <a:lnTo>
                    <a:pt x="296" y="59"/>
                  </a:lnTo>
                  <a:lnTo>
                    <a:pt x="364" y="37"/>
                  </a:lnTo>
                  <a:lnTo>
                    <a:pt x="445" y="21"/>
                  </a:lnTo>
                  <a:lnTo>
                    <a:pt x="538" y="14"/>
                  </a:lnTo>
                  <a:lnTo>
                    <a:pt x="643" y="27"/>
                  </a:lnTo>
                  <a:lnTo>
                    <a:pt x="755" y="66"/>
                  </a:lnTo>
                  <a:lnTo>
                    <a:pt x="876" y="139"/>
                  </a:lnTo>
                  <a:lnTo>
                    <a:pt x="938" y="192"/>
                  </a:lnTo>
                  <a:lnTo>
                    <a:pt x="1001" y="256"/>
                  </a:lnTo>
                  <a:lnTo>
                    <a:pt x="1033" y="292"/>
                  </a:lnTo>
                  <a:lnTo>
                    <a:pt x="1059" y="328"/>
                  </a:lnTo>
                  <a:lnTo>
                    <a:pt x="1100" y="400"/>
                  </a:lnTo>
                  <a:lnTo>
                    <a:pt x="1131" y="577"/>
                  </a:lnTo>
                  <a:lnTo>
                    <a:pt x="1123" y="603"/>
                  </a:lnTo>
                  <a:lnTo>
                    <a:pt x="1107" y="613"/>
                  </a:lnTo>
                  <a:lnTo>
                    <a:pt x="1081" y="580"/>
                  </a:lnTo>
                  <a:lnTo>
                    <a:pt x="1071" y="519"/>
                  </a:lnTo>
                  <a:lnTo>
                    <a:pt x="1042" y="456"/>
                  </a:lnTo>
                  <a:lnTo>
                    <a:pt x="1001" y="392"/>
                  </a:lnTo>
                  <a:lnTo>
                    <a:pt x="975" y="363"/>
                  </a:lnTo>
                  <a:lnTo>
                    <a:pt x="948" y="333"/>
                  </a:lnTo>
                  <a:lnTo>
                    <a:pt x="918" y="305"/>
                  </a:lnTo>
                  <a:lnTo>
                    <a:pt x="888" y="278"/>
                  </a:lnTo>
                  <a:lnTo>
                    <a:pt x="825" y="228"/>
                  </a:lnTo>
                  <a:lnTo>
                    <a:pt x="764" y="188"/>
                  </a:lnTo>
                  <a:lnTo>
                    <a:pt x="708" y="159"/>
                  </a:lnTo>
                  <a:lnTo>
                    <a:pt x="644" y="130"/>
                  </a:lnTo>
                  <a:lnTo>
                    <a:pt x="585" y="106"/>
                  </a:lnTo>
                  <a:lnTo>
                    <a:pt x="518" y="92"/>
                  </a:lnTo>
                  <a:lnTo>
                    <a:pt x="434" y="92"/>
                  </a:lnTo>
                  <a:lnTo>
                    <a:pt x="325" y="124"/>
                  </a:lnTo>
                  <a:lnTo>
                    <a:pt x="269" y="147"/>
                  </a:lnTo>
                  <a:lnTo>
                    <a:pt x="212" y="168"/>
                  </a:lnTo>
                  <a:lnTo>
                    <a:pt x="158" y="179"/>
                  </a:lnTo>
                  <a:lnTo>
                    <a:pt x="107" y="177"/>
                  </a:lnTo>
                  <a:lnTo>
                    <a:pt x="63" y="154"/>
                  </a:lnTo>
                  <a:lnTo>
                    <a:pt x="26" y="103"/>
                  </a:lnTo>
                  <a:lnTo>
                    <a:pt x="0" y="30"/>
                  </a:lnTo>
                  <a:lnTo>
                    <a:pt x="1" y="0"/>
                  </a:lnTo>
                  <a:lnTo>
                    <a:pt x="18" y="5"/>
                  </a:lnTo>
                  <a:lnTo>
                    <a:pt x="18" y="5"/>
                  </a:lnTo>
                  <a:close/>
                </a:path>
              </a:pathLst>
            </a:custGeom>
            <a:solidFill>
              <a:srgbClr val="000000"/>
            </a:solidFill>
            <a:ln w="9525">
              <a:solidFill>
                <a:srgbClr val="000000"/>
              </a:solidFill>
              <a:round/>
              <a:headEnd/>
              <a:tailEnd/>
            </a:ln>
            <a:extLst/>
          </p:spPr>
          <p:txBody>
            <a:bodyPr/>
            <a:lstStyle/>
            <a:p>
              <a:endParaRPr lang="en-US"/>
            </a:p>
          </p:txBody>
        </p:sp>
        <p:sp>
          <p:nvSpPr>
            <p:cNvPr id="5165" name="Freeform 45"/>
            <p:cNvSpPr>
              <a:spLocks/>
            </p:cNvSpPr>
            <p:nvPr/>
          </p:nvSpPr>
          <p:spPr bwMode="auto">
            <a:xfrm>
              <a:off x="5590" y="1118"/>
              <a:ext cx="61" cy="65"/>
            </a:xfrm>
            <a:custGeom>
              <a:avLst/>
              <a:gdLst>
                <a:gd name="T0" fmla="*/ 226 w 243"/>
                <a:gd name="T1" fmla="*/ 120 h 259"/>
                <a:gd name="T2" fmla="*/ 203 w 243"/>
                <a:gd name="T3" fmla="*/ 140 h 259"/>
                <a:gd name="T4" fmla="*/ 177 w 243"/>
                <a:gd name="T5" fmla="*/ 160 h 259"/>
                <a:gd name="T6" fmla="*/ 40 w 243"/>
                <a:gd name="T7" fmla="*/ 255 h 259"/>
                <a:gd name="T8" fmla="*/ 3 w 243"/>
                <a:gd name="T9" fmla="*/ 259 h 259"/>
                <a:gd name="T10" fmla="*/ 0 w 243"/>
                <a:gd name="T11" fmla="*/ 222 h 259"/>
                <a:gd name="T12" fmla="*/ 34 w 243"/>
                <a:gd name="T13" fmla="*/ 182 h 259"/>
                <a:gd name="T14" fmla="*/ 71 w 243"/>
                <a:gd name="T15" fmla="*/ 142 h 259"/>
                <a:gd name="T16" fmla="*/ 111 w 243"/>
                <a:gd name="T17" fmla="*/ 107 h 259"/>
                <a:gd name="T18" fmla="*/ 154 w 243"/>
                <a:gd name="T19" fmla="*/ 80 h 259"/>
                <a:gd name="T20" fmla="*/ 195 w 243"/>
                <a:gd name="T21" fmla="*/ 38 h 259"/>
                <a:gd name="T22" fmla="*/ 220 w 243"/>
                <a:gd name="T23" fmla="*/ 14 h 259"/>
                <a:gd name="T24" fmla="*/ 238 w 243"/>
                <a:gd name="T25" fmla="*/ 0 h 259"/>
                <a:gd name="T26" fmla="*/ 243 w 243"/>
                <a:gd name="T27" fmla="*/ 55 h 259"/>
                <a:gd name="T28" fmla="*/ 226 w 243"/>
                <a:gd name="T29" fmla="*/ 120 h 259"/>
                <a:gd name="T30" fmla="*/ 226 w 243"/>
                <a:gd name="T31"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59">
                  <a:moveTo>
                    <a:pt x="226" y="120"/>
                  </a:moveTo>
                  <a:lnTo>
                    <a:pt x="203" y="140"/>
                  </a:lnTo>
                  <a:lnTo>
                    <a:pt x="177" y="160"/>
                  </a:lnTo>
                  <a:lnTo>
                    <a:pt x="40" y="255"/>
                  </a:lnTo>
                  <a:lnTo>
                    <a:pt x="3" y="259"/>
                  </a:lnTo>
                  <a:lnTo>
                    <a:pt x="0" y="222"/>
                  </a:lnTo>
                  <a:lnTo>
                    <a:pt x="34" y="182"/>
                  </a:lnTo>
                  <a:lnTo>
                    <a:pt x="71" y="142"/>
                  </a:lnTo>
                  <a:lnTo>
                    <a:pt x="111" y="107"/>
                  </a:lnTo>
                  <a:lnTo>
                    <a:pt x="154" y="80"/>
                  </a:lnTo>
                  <a:lnTo>
                    <a:pt x="195" y="38"/>
                  </a:lnTo>
                  <a:lnTo>
                    <a:pt x="220" y="14"/>
                  </a:lnTo>
                  <a:lnTo>
                    <a:pt x="238" y="0"/>
                  </a:lnTo>
                  <a:lnTo>
                    <a:pt x="243" y="55"/>
                  </a:lnTo>
                  <a:lnTo>
                    <a:pt x="226" y="120"/>
                  </a:lnTo>
                  <a:lnTo>
                    <a:pt x="226" y="120"/>
                  </a:lnTo>
                  <a:close/>
                </a:path>
              </a:pathLst>
            </a:custGeom>
            <a:solidFill>
              <a:srgbClr val="000000"/>
            </a:solidFill>
            <a:ln w="9525">
              <a:solidFill>
                <a:srgbClr val="000000"/>
              </a:solidFill>
              <a:round/>
              <a:headEnd/>
              <a:tailEnd/>
            </a:ln>
            <a:extLst/>
          </p:spPr>
          <p:txBody>
            <a:bodyPr/>
            <a:lstStyle/>
            <a:p>
              <a:endParaRPr lang="en-US"/>
            </a:p>
          </p:txBody>
        </p:sp>
        <p:sp>
          <p:nvSpPr>
            <p:cNvPr id="5166" name="Freeform 46"/>
            <p:cNvSpPr>
              <a:spLocks/>
            </p:cNvSpPr>
            <p:nvPr/>
          </p:nvSpPr>
          <p:spPr bwMode="auto">
            <a:xfrm>
              <a:off x="5564" y="1187"/>
              <a:ext cx="86" cy="60"/>
            </a:xfrm>
            <a:custGeom>
              <a:avLst/>
              <a:gdLst>
                <a:gd name="T0" fmla="*/ 345 w 345"/>
                <a:gd name="T1" fmla="*/ 14 h 240"/>
                <a:gd name="T2" fmla="*/ 263 w 345"/>
                <a:gd name="T3" fmla="*/ 59 h 240"/>
                <a:gd name="T4" fmla="*/ 197 w 345"/>
                <a:gd name="T5" fmla="*/ 101 h 240"/>
                <a:gd name="T6" fmla="*/ 133 w 345"/>
                <a:gd name="T7" fmla="*/ 144 h 240"/>
                <a:gd name="T8" fmla="*/ 86 w 345"/>
                <a:gd name="T9" fmla="*/ 195 h 240"/>
                <a:gd name="T10" fmla="*/ 62 w 345"/>
                <a:gd name="T11" fmla="*/ 222 h 240"/>
                <a:gd name="T12" fmla="*/ 38 w 345"/>
                <a:gd name="T13" fmla="*/ 240 h 240"/>
                <a:gd name="T14" fmla="*/ 14 w 345"/>
                <a:gd name="T15" fmla="*/ 236 h 240"/>
                <a:gd name="T16" fmla="*/ 0 w 345"/>
                <a:gd name="T17" fmla="*/ 210 h 240"/>
                <a:gd name="T18" fmla="*/ 0 w 345"/>
                <a:gd name="T19" fmla="*/ 177 h 240"/>
                <a:gd name="T20" fmla="*/ 18 w 345"/>
                <a:gd name="T21" fmla="*/ 151 h 240"/>
                <a:gd name="T22" fmla="*/ 102 w 345"/>
                <a:gd name="T23" fmla="*/ 99 h 240"/>
                <a:gd name="T24" fmla="*/ 148 w 345"/>
                <a:gd name="T25" fmla="*/ 73 h 240"/>
                <a:gd name="T26" fmla="*/ 195 w 345"/>
                <a:gd name="T27" fmla="*/ 54 h 240"/>
                <a:gd name="T28" fmla="*/ 292 w 345"/>
                <a:gd name="T29" fmla="*/ 21 h 240"/>
                <a:gd name="T30" fmla="*/ 337 w 345"/>
                <a:gd name="T31" fmla="*/ 0 h 240"/>
                <a:gd name="T32" fmla="*/ 345 w 345"/>
                <a:gd name="T33" fmla="*/ 14 h 240"/>
                <a:gd name="T34" fmla="*/ 345 w 345"/>
                <a:gd name="T35"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40">
                  <a:moveTo>
                    <a:pt x="345" y="14"/>
                  </a:moveTo>
                  <a:lnTo>
                    <a:pt x="263" y="59"/>
                  </a:lnTo>
                  <a:lnTo>
                    <a:pt x="197" y="101"/>
                  </a:lnTo>
                  <a:lnTo>
                    <a:pt x="133" y="144"/>
                  </a:lnTo>
                  <a:lnTo>
                    <a:pt x="86" y="195"/>
                  </a:lnTo>
                  <a:lnTo>
                    <a:pt x="62" y="222"/>
                  </a:lnTo>
                  <a:lnTo>
                    <a:pt x="38" y="240"/>
                  </a:lnTo>
                  <a:lnTo>
                    <a:pt x="14" y="236"/>
                  </a:lnTo>
                  <a:lnTo>
                    <a:pt x="0" y="210"/>
                  </a:lnTo>
                  <a:lnTo>
                    <a:pt x="0" y="177"/>
                  </a:lnTo>
                  <a:lnTo>
                    <a:pt x="18" y="151"/>
                  </a:lnTo>
                  <a:lnTo>
                    <a:pt x="102" y="99"/>
                  </a:lnTo>
                  <a:lnTo>
                    <a:pt x="148" y="73"/>
                  </a:lnTo>
                  <a:lnTo>
                    <a:pt x="195" y="54"/>
                  </a:lnTo>
                  <a:lnTo>
                    <a:pt x="292" y="21"/>
                  </a:lnTo>
                  <a:lnTo>
                    <a:pt x="337" y="0"/>
                  </a:lnTo>
                  <a:lnTo>
                    <a:pt x="345" y="14"/>
                  </a:lnTo>
                  <a:lnTo>
                    <a:pt x="345" y="14"/>
                  </a:lnTo>
                  <a:close/>
                </a:path>
              </a:pathLst>
            </a:custGeom>
            <a:solidFill>
              <a:srgbClr val="000000"/>
            </a:solidFill>
            <a:ln w="9525">
              <a:solidFill>
                <a:srgbClr val="000000"/>
              </a:solidFill>
              <a:round/>
              <a:headEnd/>
              <a:tailEnd/>
            </a:ln>
            <a:extLst/>
          </p:spPr>
          <p:txBody>
            <a:bodyPr/>
            <a:lstStyle/>
            <a:p>
              <a:endParaRPr lang="en-US"/>
            </a:p>
          </p:txBody>
        </p:sp>
        <p:sp>
          <p:nvSpPr>
            <p:cNvPr id="5167" name="Freeform 47"/>
            <p:cNvSpPr>
              <a:spLocks/>
            </p:cNvSpPr>
            <p:nvPr/>
          </p:nvSpPr>
          <p:spPr bwMode="auto">
            <a:xfrm>
              <a:off x="4992" y="658"/>
              <a:ext cx="155" cy="143"/>
            </a:xfrm>
            <a:custGeom>
              <a:avLst/>
              <a:gdLst>
                <a:gd name="T0" fmla="*/ 621 w 621"/>
                <a:gd name="T1" fmla="*/ 0 h 571"/>
                <a:gd name="T2" fmla="*/ 608 w 621"/>
                <a:gd name="T3" fmla="*/ 37 h 571"/>
                <a:gd name="T4" fmla="*/ 589 w 621"/>
                <a:gd name="T5" fmla="*/ 75 h 571"/>
                <a:gd name="T6" fmla="*/ 564 w 621"/>
                <a:gd name="T7" fmla="*/ 110 h 571"/>
                <a:gd name="T8" fmla="*/ 536 w 621"/>
                <a:gd name="T9" fmla="*/ 142 h 571"/>
                <a:gd name="T10" fmla="*/ 506 w 621"/>
                <a:gd name="T11" fmla="*/ 174 h 571"/>
                <a:gd name="T12" fmla="*/ 477 w 621"/>
                <a:gd name="T13" fmla="*/ 206 h 571"/>
                <a:gd name="T14" fmla="*/ 420 w 621"/>
                <a:gd name="T15" fmla="*/ 267 h 571"/>
                <a:gd name="T16" fmla="*/ 393 w 621"/>
                <a:gd name="T17" fmla="*/ 299 h 571"/>
                <a:gd name="T18" fmla="*/ 360 w 621"/>
                <a:gd name="T19" fmla="*/ 332 h 571"/>
                <a:gd name="T20" fmla="*/ 327 w 621"/>
                <a:gd name="T21" fmla="*/ 363 h 571"/>
                <a:gd name="T22" fmla="*/ 294 w 621"/>
                <a:gd name="T23" fmla="*/ 389 h 571"/>
                <a:gd name="T24" fmla="*/ 227 w 621"/>
                <a:gd name="T25" fmla="*/ 440 h 571"/>
                <a:gd name="T26" fmla="*/ 156 w 621"/>
                <a:gd name="T27" fmla="*/ 491 h 571"/>
                <a:gd name="T28" fmla="*/ 81 w 621"/>
                <a:gd name="T29" fmla="*/ 536 h 571"/>
                <a:gd name="T30" fmla="*/ 44 w 621"/>
                <a:gd name="T31" fmla="*/ 554 h 571"/>
                <a:gd name="T32" fmla="*/ 4 w 621"/>
                <a:gd name="T33" fmla="*/ 569 h 571"/>
                <a:gd name="T34" fmla="*/ 3 w 621"/>
                <a:gd name="T35" fmla="*/ 569 h 571"/>
                <a:gd name="T36" fmla="*/ 0 w 621"/>
                <a:gd name="T37" fmla="*/ 571 h 571"/>
                <a:gd name="T38" fmla="*/ 3 w 621"/>
                <a:gd name="T39" fmla="*/ 569 h 571"/>
                <a:gd name="T40" fmla="*/ 4 w 621"/>
                <a:gd name="T41" fmla="*/ 569 h 571"/>
                <a:gd name="T42" fmla="*/ 5 w 621"/>
                <a:gd name="T43" fmla="*/ 528 h 571"/>
                <a:gd name="T44" fmla="*/ 62 w 621"/>
                <a:gd name="T45" fmla="*/ 489 h 571"/>
                <a:gd name="T46" fmla="*/ 114 w 621"/>
                <a:gd name="T47" fmla="*/ 445 h 571"/>
                <a:gd name="T48" fmla="*/ 164 w 621"/>
                <a:gd name="T49" fmla="*/ 401 h 571"/>
                <a:gd name="T50" fmla="*/ 217 w 621"/>
                <a:gd name="T51" fmla="*/ 358 h 571"/>
                <a:gd name="T52" fmla="*/ 293 w 621"/>
                <a:gd name="T53" fmla="*/ 288 h 571"/>
                <a:gd name="T54" fmla="*/ 329 w 621"/>
                <a:gd name="T55" fmla="*/ 245 h 571"/>
                <a:gd name="T56" fmla="*/ 364 w 621"/>
                <a:gd name="T57" fmla="*/ 199 h 571"/>
                <a:gd name="T58" fmla="*/ 422 w 621"/>
                <a:gd name="T59" fmla="*/ 101 h 571"/>
                <a:gd name="T60" fmla="*/ 457 w 621"/>
                <a:gd name="T61" fmla="*/ 5 h 571"/>
                <a:gd name="T62" fmla="*/ 621 w 621"/>
                <a:gd name="T63" fmla="*/ 0 h 571"/>
                <a:gd name="T64" fmla="*/ 621 w 621"/>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1" h="571">
                  <a:moveTo>
                    <a:pt x="621" y="0"/>
                  </a:moveTo>
                  <a:lnTo>
                    <a:pt x="608" y="37"/>
                  </a:lnTo>
                  <a:lnTo>
                    <a:pt x="589" y="75"/>
                  </a:lnTo>
                  <a:lnTo>
                    <a:pt x="564" y="110"/>
                  </a:lnTo>
                  <a:lnTo>
                    <a:pt x="536" y="142"/>
                  </a:lnTo>
                  <a:lnTo>
                    <a:pt x="506" y="174"/>
                  </a:lnTo>
                  <a:lnTo>
                    <a:pt x="477" y="206"/>
                  </a:lnTo>
                  <a:lnTo>
                    <a:pt x="420" y="267"/>
                  </a:lnTo>
                  <a:lnTo>
                    <a:pt x="393" y="299"/>
                  </a:lnTo>
                  <a:lnTo>
                    <a:pt x="360" y="332"/>
                  </a:lnTo>
                  <a:lnTo>
                    <a:pt x="327" y="363"/>
                  </a:lnTo>
                  <a:lnTo>
                    <a:pt x="294" y="389"/>
                  </a:lnTo>
                  <a:lnTo>
                    <a:pt x="227" y="440"/>
                  </a:lnTo>
                  <a:lnTo>
                    <a:pt x="156" y="491"/>
                  </a:lnTo>
                  <a:lnTo>
                    <a:pt x="81" y="536"/>
                  </a:lnTo>
                  <a:lnTo>
                    <a:pt x="44" y="554"/>
                  </a:lnTo>
                  <a:lnTo>
                    <a:pt x="4" y="569"/>
                  </a:lnTo>
                  <a:lnTo>
                    <a:pt x="3" y="569"/>
                  </a:lnTo>
                  <a:lnTo>
                    <a:pt x="0" y="571"/>
                  </a:lnTo>
                  <a:lnTo>
                    <a:pt x="3" y="569"/>
                  </a:lnTo>
                  <a:lnTo>
                    <a:pt x="4" y="569"/>
                  </a:lnTo>
                  <a:lnTo>
                    <a:pt x="5" y="528"/>
                  </a:lnTo>
                  <a:lnTo>
                    <a:pt x="62" y="489"/>
                  </a:lnTo>
                  <a:lnTo>
                    <a:pt x="114" y="445"/>
                  </a:lnTo>
                  <a:lnTo>
                    <a:pt x="164" y="401"/>
                  </a:lnTo>
                  <a:lnTo>
                    <a:pt x="217" y="358"/>
                  </a:lnTo>
                  <a:lnTo>
                    <a:pt x="293" y="288"/>
                  </a:lnTo>
                  <a:lnTo>
                    <a:pt x="329" y="245"/>
                  </a:lnTo>
                  <a:lnTo>
                    <a:pt x="364" y="199"/>
                  </a:lnTo>
                  <a:lnTo>
                    <a:pt x="422" y="101"/>
                  </a:lnTo>
                  <a:lnTo>
                    <a:pt x="457" y="5"/>
                  </a:lnTo>
                  <a:lnTo>
                    <a:pt x="621" y="0"/>
                  </a:lnTo>
                  <a:lnTo>
                    <a:pt x="621" y="0"/>
                  </a:lnTo>
                  <a:close/>
                </a:path>
              </a:pathLst>
            </a:custGeom>
            <a:solidFill>
              <a:srgbClr val="000000"/>
            </a:solidFill>
            <a:ln w="9525">
              <a:solidFill>
                <a:srgbClr val="000000"/>
              </a:solidFill>
              <a:round/>
              <a:headEnd/>
              <a:tailEnd/>
            </a:ln>
            <a:extLst/>
          </p:spPr>
          <p:txBody>
            <a:bodyPr/>
            <a:lstStyle/>
            <a:p>
              <a:endParaRPr lang="en-US"/>
            </a:p>
          </p:txBody>
        </p:sp>
        <p:sp>
          <p:nvSpPr>
            <p:cNvPr id="5168" name="Freeform 48"/>
            <p:cNvSpPr>
              <a:spLocks/>
            </p:cNvSpPr>
            <p:nvPr/>
          </p:nvSpPr>
          <p:spPr bwMode="auto">
            <a:xfrm>
              <a:off x="5311" y="1065"/>
              <a:ext cx="244" cy="148"/>
            </a:xfrm>
            <a:custGeom>
              <a:avLst/>
              <a:gdLst>
                <a:gd name="T0" fmla="*/ 13 w 977"/>
                <a:gd name="T1" fmla="*/ 0 h 592"/>
                <a:gd name="T2" fmla="*/ 29 w 977"/>
                <a:gd name="T3" fmla="*/ 35 h 592"/>
                <a:gd name="T4" fmla="*/ 48 w 977"/>
                <a:gd name="T5" fmla="*/ 64 h 592"/>
                <a:gd name="T6" fmla="*/ 93 w 977"/>
                <a:gd name="T7" fmla="*/ 110 h 592"/>
                <a:gd name="T8" fmla="*/ 119 w 977"/>
                <a:gd name="T9" fmla="*/ 124 h 592"/>
                <a:gd name="T10" fmla="*/ 146 w 977"/>
                <a:gd name="T11" fmla="*/ 135 h 592"/>
                <a:gd name="T12" fmla="*/ 206 w 977"/>
                <a:gd name="T13" fmla="*/ 142 h 592"/>
                <a:gd name="T14" fmla="*/ 293 w 977"/>
                <a:gd name="T15" fmla="*/ 117 h 592"/>
                <a:gd name="T16" fmla="*/ 335 w 977"/>
                <a:gd name="T17" fmla="*/ 99 h 592"/>
                <a:gd name="T18" fmla="*/ 379 w 977"/>
                <a:gd name="T19" fmla="*/ 88 h 592"/>
                <a:gd name="T20" fmla="*/ 563 w 977"/>
                <a:gd name="T21" fmla="*/ 86 h 592"/>
                <a:gd name="T22" fmla="*/ 740 w 977"/>
                <a:gd name="T23" fmla="*/ 141 h 592"/>
                <a:gd name="T24" fmla="*/ 819 w 977"/>
                <a:gd name="T25" fmla="*/ 188 h 592"/>
                <a:gd name="T26" fmla="*/ 885 w 977"/>
                <a:gd name="T27" fmla="*/ 249 h 592"/>
                <a:gd name="T28" fmla="*/ 938 w 977"/>
                <a:gd name="T29" fmla="*/ 324 h 592"/>
                <a:gd name="T30" fmla="*/ 973 w 977"/>
                <a:gd name="T31" fmla="*/ 413 h 592"/>
                <a:gd name="T32" fmla="*/ 977 w 977"/>
                <a:gd name="T33" fmla="*/ 457 h 592"/>
                <a:gd name="T34" fmla="*/ 973 w 977"/>
                <a:gd name="T35" fmla="*/ 501 h 592"/>
                <a:gd name="T36" fmla="*/ 968 w 977"/>
                <a:gd name="T37" fmla="*/ 590 h 592"/>
                <a:gd name="T38" fmla="*/ 952 w 977"/>
                <a:gd name="T39" fmla="*/ 592 h 592"/>
                <a:gd name="T40" fmla="*/ 930 w 977"/>
                <a:gd name="T41" fmla="*/ 493 h 592"/>
                <a:gd name="T42" fmla="*/ 898 w 977"/>
                <a:gd name="T43" fmla="*/ 403 h 592"/>
                <a:gd name="T44" fmla="*/ 878 w 977"/>
                <a:gd name="T45" fmla="*/ 360 h 592"/>
                <a:gd name="T46" fmla="*/ 855 w 977"/>
                <a:gd name="T47" fmla="*/ 321 h 592"/>
                <a:gd name="T48" fmla="*/ 829 w 977"/>
                <a:gd name="T49" fmla="*/ 285 h 592"/>
                <a:gd name="T50" fmla="*/ 802 w 977"/>
                <a:gd name="T51" fmla="*/ 253 h 592"/>
                <a:gd name="T52" fmla="*/ 770 w 977"/>
                <a:gd name="T53" fmla="*/ 223 h 592"/>
                <a:gd name="T54" fmla="*/ 735 w 977"/>
                <a:gd name="T55" fmla="*/ 199 h 592"/>
                <a:gd name="T56" fmla="*/ 698 w 977"/>
                <a:gd name="T57" fmla="*/ 178 h 592"/>
                <a:gd name="T58" fmla="*/ 656 w 977"/>
                <a:gd name="T59" fmla="*/ 163 h 592"/>
                <a:gd name="T60" fmla="*/ 563 w 977"/>
                <a:gd name="T61" fmla="*/ 146 h 592"/>
                <a:gd name="T62" fmla="*/ 456 w 977"/>
                <a:gd name="T63" fmla="*/ 152 h 592"/>
                <a:gd name="T64" fmla="*/ 397 w 977"/>
                <a:gd name="T65" fmla="*/ 170 h 592"/>
                <a:gd name="T66" fmla="*/ 335 w 977"/>
                <a:gd name="T67" fmla="*/ 200 h 592"/>
                <a:gd name="T68" fmla="*/ 271 w 977"/>
                <a:gd name="T69" fmla="*/ 227 h 592"/>
                <a:gd name="T70" fmla="*/ 212 w 977"/>
                <a:gd name="T71" fmla="*/ 240 h 592"/>
                <a:gd name="T72" fmla="*/ 138 w 977"/>
                <a:gd name="T73" fmla="*/ 223 h 592"/>
                <a:gd name="T74" fmla="*/ 70 w 977"/>
                <a:gd name="T75" fmla="*/ 178 h 592"/>
                <a:gd name="T76" fmla="*/ 20 w 977"/>
                <a:gd name="T77" fmla="*/ 113 h 592"/>
                <a:gd name="T78" fmla="*/ 0 w 977"/>
                <a:gd name="T79" fmla="*/ 37 h 592"/>
                <a:gd name="T80" fmla="*/ 13 w 977"/>
                <a:gd name="T81" fmla="*/ 0 h 592"/>
                <a:gd name="T82" fmla="*/ 13 w 977"/>
                <a:gd name="T8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7" h="592">
                  <a:moveTo>
                    <a:pt x="13" y="0"/>
                  </a:moveTo>
                  <a:lnTo>
                    <a:pt x="29" y="35"/>
                  </a:lnTo>
                  <a:lnTo>
                    <a:pt x="48" y="64"/>
                  </a:lnTo>
                  <a:lnTo>
                    <a:pt x="93" y="110"/>
                  </a:lnTo>
                  <a:lnTo>
                    <a:pt x="119" y="124"/>
                  </a:lnTo>
                  <a:lnTo>
                    <a:pt x="146" y="135"/>
                  </a:lnTo>
                  <a:lnTo>
                    <a:pt x="206" y="142"/>
                  </a:lnTo>
                  <a:lnTo>
                    <a:pt x="293" y="117"/>
                  </a:lnTo>
                  <a:lnTo>
                    <a:pt x="335" y="99"/>
                  </a:lnTo>
                  <a:lnTo>
                    <a:pt x="379" y="88"/>
                  </a:lnTo>
                  <a:lnTo>
                    <a:pt x="563" y="86"/>
                  </a:lnTo>
                  <a:lnTo>
                    <a:pt x="740" y="141"/>
                  </a:lnTo>
                  <a:lnTo>
                    <a:pt x="819" y="188"/>
                  </a:lnTo>
                  <a:lnTo>
                    <a:pt x="885" y="249"/>
                  </a:lnTo>
                  <a:lnTo>
                    <a:pt x="938" y="324"/>
                  </a:lnTo>
                  <a:lnTo>
                    <a:pt x="973" y="413"/>
                  </a:lnTo>
                  <a:lnTo>
                    <a:pt x="977" y="457"/>
                  </a:lnTo>
                  <a:lnTo>
                    <a:pt x="973" y="501"/>
                  </a:lnTo>
                  <a:lnTo>
                    <a:pt x="968" y="590"/>
                  </a:lnTo>
                  <a:lnTo>
                    <a:pt x="952" y="592"/>
                  </a:lnTo>
                  <a:lnTo>
                    <a:pt x="930" y="493"/>
                  </a:lnTo>
                  <a:lnTo>
                    <a:pt x="898" y="403"/>
                  </a:lnTo>
                  <a:lnTo>
                    <a:pt x="878" y="360"/>
                  </a:lnTo>
                  <a:lnTo>
                    <a:pt x="855" y="321"/>
                  </a:lnTo>
                  <a:lnTo>
                    <a:pt x="829" y="285"/>
                  </a:lnTo>
                  <a:lnTo>
                    <a:pt x="802" y="253"/>
                  </a:lnTo>
                  <a:lnTo>
                    <a:pt x="770" y="223"/>
                  </a:lnTo>
                  <a:lnTo>
                    <a:pt x="735" y="199"/>
                  </a:lnTo>
                  <a:lnTo>
                    <a:pt x="698" y="178"/>
                  </a:lnTo>
                  <a:lnTo>
                    <a:pt x="656" y="163"/>
                  </a:lnTo>
                  <a:lnTo>
                    <a:pt x="563" y="146"/>
                  </a:lnTo>
                  <a:lnTo>
                    <a:pt x="456" y="152"/>
                  </a:lnTo>
                  <a:lnTo>
                    <a:pt x="397" y="170"/>
                  </a:lnTo>
                  <a:lnTo>
                    <a:pt x="335" y="200"/>
                  </a:lnTo>
                  <a:lnTo>
                    <a:pt x="271" y="227"/>
                  </a:lnTo>
                  <a:lnTo>
                    <a:pt x="212" y="240"/>
                  </a:lnTo>
                  <a:lnTo>
                    <a:pt x="138" y="223"/>
                  </a:lnTo>
                  <a:lnTo>
                    <a:pt x="70" y="178"/>
                  </a:lnTo>
                  <a:lnTo>
                    <a:pt x="20" y="113"/>
                  </a:lnTo>
                  <a:lnTo>
                    <a:pt x="0" y="37"/>
                  </a:lnTo>
                  <a:lnTo>
                    <a:pt x="13" y="0"/>
                  </a:lnTo>
                  <a:lnTo>
                    <a:pt x="13" y="0"/>
                  </a:lnTo>
                  <a:close/>
                </a:path>
              </a:pathLst>
            </a:custGeom>
            <a:solidFill>
              <a:srgbClr val="000000"/>
            </a:solidFill>
            <a:ln w="9525">
              <a:solidFill>
                <a:srgbClr val="000000"/>
              </a:solidFill>
              <a:round/>
              <a:headEnd/>
              <a:tailEnd/>
            </a:ln>
            <a:extLst/>
          </p:spPr>
          <p:txBody>
            <a:bodyPr/>
            <a:lstStyle/>
            <a:p>
              <a:endParaRPr lang="en-US"/>
            </a:p>
          </p:txBody>
        </p:sp>
        <p:sp>
          <p:nvSpPr>
            <p:cNvPr id="5169" name="Freeform 49"/>
            <p:cNvSpPr>
              <a:spLocks/>
            </p:cNvSpPr>
            <p:nvPr/>
          </p:nvSpPr>
          <p:spPr bwMode="auto">
            <a:xfrm>
              <a:off x="5371" y="1098"/>
              <a:ext cx="167" cy="78"/>
            </a:xfrm>
            <a:custGeom>
              <a:avLst/>
              <a:gdLst>
                <a:gd name="T0" fmla="*/ 50 w 669"/>
                <a:gd name="T1" fmla="*/ 0 h 314"/>
                <a:gd name="T2" fmla="*/ 75 w 669"/>
                <a:gd name="T3" fmla="*/ 71 h 314"/>
                <a:gd name="T4" fmla="*/ 116 w 669"/>
                <a:gd name="T5" fmla="*/ 128 h 314"/>
                <a:gd name="T6" fmla="*/ 174 w 669"/>
                <a:gd name="T7" fmla="*/ 171 h 314"/>
                <a:gd name="T8" fmla="*/ 206 w 669"/>
                <a:gd name="T9" fmla="*/ 186 h 314"/>
                <a:gd name="T10" fmla="*/ 240 w 669"/>
                <a:gd name="T11" fmla="*/ 199 h 314"/>
                <a:gd name="T12" fmla="*/ 311 w 669"/>
                <a:gd name="T13" fmla="*/ 212 h 314"/>
                <a:gd name="T14" fmla="*/ 496 w 669"/>
                <a:gd name="T15" fmla="*/ 230 h 314"/>
                <a:gd name="T16" fmla="*/ 585 w 669"/>
                <a:gd name="T17" fmla="*/ 255 h 314"/>
                <a:gd name="T18" fmla="*/ 666 w 669"/>
                <a:gd name="T19" fmla="*/ 300 h 314"/>
                <a:gd name="T20" fmla="*/ 669 w 669"/>
                <a:gd name="T21" fmla="*/ 311 h 314"/>
                <a:gd name="T22" fmla="*/ 658 w 669"/>
                <a:gd name="T23" fmla="*/ 314 h 314"/>
                <a:gd name="T24" fmla="*/ 595 w 669"/>
                <a:gd name="T25" fmla="*/ 292 h 314"/>
                <a:gd name="T26" fmla="*/ 546 w 669"/>
                <a:gd name="T27" fmla="*/ 280 h 314"/>
                <a:gd name="T28" fmla="*/ 475 w 669"/>
                <a:gd name="T29" fmla="*/ 273 h 314"/>
                <a:gd name="T30" fmla="*/ 306 w 669"/>
                <a:gd name="T31" fmla="*/ 275 h 314"/>
                <a:gd name="T32" fmla="*/ 215 w 669"/>
                <a:gd name="T33" fmla="*/ 256 h 314"/>
                <a:gd name="T34" fmla="*/ 133 w 669"/>
                <a:gd name="T35" fmla="*/ 215 h 314"/>
                <a:gd name="T36" fmla="*/ 64 w 669"/>
                <a:gd name="T37" fmla="*/ 154 h 314"/>
                <a:gd name="T38" fmla="*/ 17 w 669"/>
                <a:gd name="T39" fmla="*/ 76 h 314"/>
                <a:gd name="T40" fmla="*/ 0 w 669"/>
                <a:gd name="T41" fmla="*/ 24 h 314"/>
                <a:gd name="T42" fmla="*/ 23 w 669"/>
                <a:gd name="T43" fmla="*/ 4 h 314"/>
                <a:gd name="T44" fmla="*/ 50 w 669"/>
                <a:gd name="T45" fmla="*/ 0 h 314"/>
                <a:gd name="T46" fmla="*/ 50 w 669"/>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314">
                  <a:moveTo>
                    <a:pt x="50" y="0"/>
                  </a:moveTo>
                  <a:lnTo>
                    <a:pt x="75" y="71"/>
                  </a:lnTo>
                  <a:lnTo>
                    <a:pt x="116" y="128"/>
                  </a:lnTo>
                  <a:lnTo>
                    <a:pt x="174" y="171"/>
                  </a:lnTo>
                  <a:lnTo>
                    <a:pt x="206" y="186"/>
                  </a:lnTo>
                  <a:lnTo>
                    <a:pt x="240" y="199"/>
                  </a:lnTo>
                  <a:lnTo>
                    <a:pt x="311" y="212"/>
                  </a:lnTo>
                  <a:lnTo>
                    <a:pt x="496" y="230"/>
                  </a:lnTo>
                  <a:lnTo>
                    <a:pt x="585" y="255"/>
                  </a:lnTo>
                  <a:lnTo>
                    <a:pt x="666" y="300"/>
                  </a:lnTo>
                  <a:lnTo>
                    <a:pt x="669" y="311"/>
                  </a:lnTo>
                  <a:lnTo>
                    <a:pt x="658" y="314"/>
                  </a:lnTo>
                  <a:lnTo>
                    <a:pt x="595" y="292"/>
                  </a:lnTo>
                  <a:lnTo>
                    <a:pt x="546" y="280"/>
                  </a:lnTo>
                  <a:lnTo>
                    <a:pt x="475" y="273"/>
                  </a:lnTo>
                  <a:lnTo>
                    <a:pt x="306" y="275"/>
                  </a:lnTo>
                  <a:lnTo>
                    <a:pt x="215" y="256"/>
                  </a:lnTo>
                  <a:lnTo>
                    <a:pt x="133" y="215"/>
                  </a:lnTo>
                  <a:lnTo>
                    <a:pt x="64" y="154"/>
                  </a:lnTo>
                  <a:lnTo>
                    <a:pt x="17" y="76"/>
                  </a:lnTo>
                  <a:lnTo>
                    <a:pt x="0" y="24"/>
                  </a:lnTo>
                  <a:lnTo>
                    <a:pt x="23" y="4"/>
                  </a:lnTo>
                  <a:lnTo>
                    <a:pt x="50" y="0"/>
                  </a:lnTo>
                  <a:lnTo>
                    <a:pt x="50" y="0"/>
                  </a:lnTo>
                  <a:close/>
                </a:path>
              </a:pathLst>
            </a:custGeom>
            <a:solidFill>
              <a:srgbClr val="000000"/>
            </a:solidFill>
            <a:ln w="9525">
              <a:solidFill>
                <a:srgbClr val="000000"/>
              </a:solidFill>
              <a:round/>
              <a:headEnd/>
              <a:tailEnd/>
            </a:ln>
            <a:extLst/>
          </p:spPr>
          <p:txBody>
            <a:bodyPr/>
            <a:lstStyle/>
            <a:p>
              <a:endParaRPr lang="en-US"/>
            </a:p>
          </p:txBody>
        </p:sp>
        <p:sp>
          <p:nvSpPr>
            <p:cNvPr id="5170" name="Freeform 50"/>
            <p:cNvSpPr>
              <a:spLocks/>
            </p:cNvSpPr>
            <p:nvPr/>
          </p:nvSpPr>
          <p:spPr bwMode="auto">
            <a:xfrm>
              <a:off x="5592" y="1210"/>
              <a:ext cx="76" cy="106"/>
            </a:xfrm>
            <a:custGeom>
              <a:avLst/>
              <a:gdLst>
                <a:gd name="T0" fmla="*/ 11 w 306"/>
                <a:gd name="T1" fmla="*/ 0 h 423"/>
                <a:gd name="T2" fmla="*/ 110 w 306"/>
                <a:gd name="T3" fmla="*/ 51 h 423"/>
                <a:gd name="T4" fmla="*/ 193 w 306"/>
                <a:gd name="T5" fmla="*/ 122 h 423"/>
                <a:gd name="T6" fmla="*/ 227 w 306"/>
                <a:gd name="T7" fmla="*/ 168 h 423"/>
                <a:gd name="T8" fmla="*/ 261 w 306"/>
                <a:gd name="T9" fmla="*/ 217 h 423"/>
                <a:gd name="T10" fmla="*/ 306 w 306"/>
                <a:gd name="T11" fmla="*/ 323 h 423"/>
                <a:gd name="T12" fmla="*/ 299 w 306"/>
                <a:gd name="T13" fmla="*/ 423 h 423"/>
                <a:gd name="T14" fmla="*/ 267 w 306"/>
                <a:gd name="T15" fmla="*/ 399 h 423"/>
                <a:gd name="T16" fmla="*/ 235 w 306"/>
                <a:gd name="T17" fmla="*/ 337 h 423"/>
                <a:gd name="T18" fmla="*/ 217 w 306"/>
                <a:gd name="T19" fmla="*/ 286 h 423"/>
                <a:gd name="T20" fmla="*/ 193 w 306"/>
                <a:gd name="T21" fmla="*/ 245 h 423"/>
                <a:gd name="T22" fmla="*/ 134 w 306"/>
                <a:gd name="T23" fmla="*/ 165 h 423"/>
                <a:gd name="T24" fmla="*/ 95 w 306"/>
                <a:gd name="T25" fmla="*/ 110 h 423"/>
                <a:gd name="T26" fmla="*/ 76 w 306"/>
                <a:gd name="T27" fmla="*/ 82 h 423"/>
                <a:gd name="T28" fmla="*/ 54 w 306"/>
                <a:gd name="T29" fmla="*/ 57 h 423"/>
                <a:gd name="T30" fmla="*/ 2 w 306"/>
                <a:gd name="T31" fmla="*/ 14 h 423"/>
                <a:gd name="T32" fmla="*/ 0 w 306"/>
                <a:gd name="T33" fmla="*/ 2 h 423"/>
                <a:gd name="T34" fmla="*/ 11 w 306"/>
                <a:gd name="T35" fmla="*/ 0 h 423"/>
                <a:gd name="T36" fmla="*/ 11 w 306"/>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423">
                  <a:moveTo>
                    <a:pt x="11" y="0"/>
                  </a:moveTo>
                  <a:lnTo>
                    <a:pt x="110" y="51"/>
                  </a:lnTo>
                  <a:lnTo>
                    <a:pt x="193" y="122"/>
                  </a:lnTo>
                  <a:lnTo>
                    <a:pt x="227" y="168"/>
                  </a:lnTo>
                  <a:lnTo>
                    <a:pt x="261" y="217"/>
                  </a:lnTo>
                  <a:lnTo>
                    <a:pt x="306" y="323"/>
                  </a:lnTo>
                  <a:lnTo>
                    <a:pt x="299" y="423"/>
                  </a:lnTo>
                  <a:lnTo>
                    <a:pt x="267" y="399"/>
                  </a:lnTo>
                  <a:lnTo>
                    <a:pt x="235" y="337"/>
                  </a:lnTo>
                  <a:lnTo>
                    <a:pt x="217" y="286"/>
                  </a:lnTo>
                  <a:lnTo>
                    <a:pt x="193" y="245"/>
                  </a:lnTo>
                  <a:lnTo>
                    <a:pt x="134" y="165"/>
                  </a:lnTo>
                  <a:lnTo>
                    <a:pt x="95" y="110"/>
                  </a:lnTo>
                  <a:lnTo>
                    <a:pt x="76" y="82"/>
                  </a:lnTo>
                  <a:lnTo>
                    <a:pt x="54" y="57"/>
                  </a:lnTo>
                  <a:lnTo>
                    <a:pt x="2" y="14"/>
                  </a:lnTo>
                  <a:lnTo>
                    <a:pt x="0" y="2"/>
                  </a:lnTo>
                  <a:lnTo>
                    <a:pt x="11" y="0"/>
                  </a:lnTo>
                  <a:lnTo>
                    <a:pt x="11" y="0"/>
                  </a:lnTo>
                  <a:close/>
                </a:path>
              </a:pathLst>
            </a:custGeom>
            <a:solidFill>
              <a:srgbClr val="000000"/>
            </a:solidFill>
            <a:ln w="9525">
              <a:solidFill>
                <a:srgbClr val="000000"/>
              </a:solidFill>
              <a:round/>
              <a:headEnd/>
              <a:tailEnd/>
            </a:ln>
            <a:extLst/>
          </p:spPr>
          <p:txBody>
            <a:bodyPr/>
            <a:lstStyle/>
            <a:p>
              <a:endParaRPr lang="en-US"/>
            </a:p>
          </p:txBody>
        </p:sp>
        <p:sp>
          <p:nvSpPr>
            <p:cNvPr id="5171" name="Freeform 51"/>
            <p:cNvSpPr>
              <a:spLocks/>
            </p:cNvSpPr>
            <p:nvPr/>
          </p:nvSpPr>
          <p:spPr bwMode="auto">
            <a:xfrm>
              <a:off x="4993" y="895"/>
              <a:ext cx="235" cy="141"/>
            </a:xfrm>
            <a:custGeom>
              <a:avLst/>
              <a:gdLst>
                <a:gd name="T0" fmla="*/ 15 w 936"/>
                <a:gd name="T1" fmla="*/ 9 h 567"/>
                <a:gd name="T2" fmla="*/ 39 w 936"/>
                <a:gd name="T3" fmla="*/ 71 h 567"/>
                <a:gd name="T4" fmla="*/ 68 w 936"/>
                <a:gd name="T5" fmla="*/ 132 h 567"/>
                <a:gd name="T6" fmla="*/ 104 w 936"/>
                <a:gd name="T7" fmla="*/ 187 h 567"/>
                <a:gd name="T8" fmla="*/ 144 w 936"/>
                <a:gd name="T9" fmla="*/ 239 h 567"/>
                <a:gd name="T10" fmla="*/ 190 w 936"/>
                <a:gd name="T11" fmla="*/ 287 h 567"/>
                <a:gd name="T12" fmla="*/ 239 w 936"/>
                <a:gd name="T13" fmla="*/ 329 h 567"/>
                <a:gd name="T14" fmla="*/ 290 w 936"/>
                <a:gd name="T15" fmla="*/ 366 h 567"/>
                <a:gd name="T16" fmla="*/ 346 w 936"/>
                <a:gd name="T17" fmla="*/ 397 h 567"/>
                <a:gd name="T18" fmla="*/ 401 w 936"/>
                <a:gd name="T19" fmla="*/ 420 h 567"/>
                <a:gd name="T20" fmla="*/ 460 w 936"/>
                <a:gd name="T21" fmla="*/ 435 h 567"/>
                <a:gd name="T22" fmla="*/ 577 w 936"/>
                <a:gd name="T23" fmla="*/ 442 h 567"/>
                <a:gd name="T24" fmla="*/ 693 w 936"/>
                <a:gd name="T25" fmla="*/ 412 h 567"/>
                <a:gd name="T26" fmla="*/ 802 w 936"/>
                <a:gd name="T27" fmla="*/ 340 h 567"/>
                <a:gd name="T28" fmla="*/ 851 w 936"/>
                <a:gd name="T29" fmla="*/ 269 h 567"/>
                <a:gd name="T30" fmla="*/ 874 w 936"/>
                <a:gd name="T31" fmla="*/ 181 h 567"/>
                <a:gd name="T32" fmla="*/ 881 w 936"/>
                <a:gd name="T33" fmla="*/ 0 h 567"/>
                <a:gd name="T34" fmla="*/ 917 w 936"/>
                <a:gd name="T35" fmla="*/ 91 h 567"/>
                <a:gd name="T36" fmla="*/ 928 w 936"/>
                <a:gd name="T37" fmla="*/ 186 h 567"/>
                <a:gd name="T38" fmla="*/ 936 w 936"/>
                <a:gd name="T39" fmla="*/ 315 h 567"/>
                <a:gd name="T40" fmla="*/ 930 w 936"/>
                <a:gd name="T41" fmla="*/ 377 h 567"/>
                <a:gd name="T42" fmla="*/ 918 w 936"/>
                <a:gd name="T43" fmla="*/ 407 h 567"/>
                <a:gd name="T44" fmla="*/ 899 w 936"/>
                <a:gd name="T45" fmla="*/ 434 h 567"/>
                <a:gd name="T46" fmla="*/ 861 w 936"/>
                <a:gd name="T47" fmla="*/ 471 h 567"/>
                <a:gd name="T48" fmla="*/ 821 w 936"/>
                <a:gd name="T49" fmla="*/ 502 h 567"/>
                <a:gd name="T50" fmla="*/ 776 w 936"/>
                <a:gd name="T51" fmla="*/ 527 h 567"/>
                <a:gd name="T52" fmla="*/ 728 w 936"/>
                <a:gd name="T53" fmla="*/ 545 h 567"/>
                <a:gd name="T54" fmla="*/ 627 w 936"/>
                <a:gd name="T55" fmla="*/ 566 h 567"/>
                <a:gd name="T56" fmla="*/ 522 w 936"/>
                <a:gd name="T57" fmla="*/ 567 h 567"/>
                <a:gd name="T58" fmla="*/ 417 w 936"/>
                <a:gd name="T59" fmla="*/ 548 h 567"/>
                <a:gd name="T60" fmla="*/ 319 w 936"/>
                <a:gd name="T61" fmla="*/ 513 h 567"/>
                <a:gd name="T62" fmla="*/ 232 w 936"/>
                <a:gd name="T63" fmla="*/ 462 h 567"/>
                <a:gd name="T64" fmla="*/ 162 w 936"/>
                <a:gd name="T65" fmla="*/ 398 h 567"/>
                <a:gd name="T66" fmla="*/ 103 w 936"/>
                <a:gd name="T67" fmla="*/ 311 h 567"/>
                <a:gd name="T68" fmla="*/ 62 w 936"/>
                <a:gd name="T69" fmla="*/ 216 h 567"/>
                <a:gd name="T70" fmla="*/ 29 w 936"/>
                <a:gd name="T71" fmla="*/ 115 h 567"/>
                <a:gd name="T72" fmla="*/ 0 w 936"/>
                <a:gd name="T73" fmla="*/ 14 h 567"/>
                <a:gd name="T74" fmla="*/ 15 w 936"/>
                <a:gd name="T75" fmla="*/ 9 h 567"/>
                <a:gd name="T76" fmla="*/ 15 w 936"/>
                <a:gd name="T77" fmla="*/ 9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567">
                  <a:moveTo>
                    <a:pt x="15" y="9"/>
                  </a:moveTo>
                  <a:lnTo>
                    <a:pt x="39" y="71"/>
                  </a:lnTo>
                  <a:lnTo>
                    <a:pt x="68" y="132"/>
                  </a:lnTo>
                  <a:lnTo>
                    <a:pt x="104" y="187"/>
                  </a:lnTo>
                  <a:lnTo>
                    <a:pt x="144" y="239"/>
                  </a:lnTo>
                  <a:lnTo>
                    <a:pt x="190" y="287"/>
                  </a:lnTo>
                  <a:lnTo>
                    <a:pt x="239" y="329"/>
                  </a:lnTo>
                  <a:lnTo>
                    <a:pt x="290" y="366"/>
                  </a:lnTo>
                  <a:lnTo>
                    <a:pt x="346" y="397"/>
                  </a:lnTo>
                  <a:lnTo>
                    <a:pt x="401" y="420"/>
                  </a:lnTo>
                  <a:lnTo>
                    <a:pt x="460" y="435"/>
                  </a:lnTo>
                  <a:lnTo>
                    <a:pt x="577" y="442"/>
                  </a:lnTo>
                  <a:lnTo>
                    <a:pt x="693" y="412"/>
                  </a:lnTo>
                  <a:lnTo>
                    <a:pt x="802" y="340"/>
                  </a:lnTo>
                  <a:lnTo>
                    <a:pt x="851" y="269"/>
                  </a:lnTo>
                  <a:lnTo>
                    <a:pt x="874" y="181"/>
                  </a:lnTo>
                  <a:lnTo>
                    <a:pt x="881" y="0"/>
                  </a:lnTo>
                  <a:lnTo>
                    <a:pt x="917" y="91"/>
                  </a:lnTo>
                  <a:lnTo>
                    <a:pt x="928" y="186"/>
                  </a:lnTo>
                  <a:lnTo>
                    <a:pt x="936" y="315"/>
                  </a:lnTo>
                  <a:lnTo>
                    <a:pt x="930" y="377"/>
                  </a:lnTo>
                  <a:lnTo>
                    <a:pt x="918" y="407"/>
                  </a:lnTo>
                  <a:lnTo>
                    <a:pt x="899" y="434"/>
                  </a:lnTo>
                  <a:lnTo>
                    <a:pt x="861" y="471"/>
                  </a:lnTo>
                  <a:lnTo>
                    <a:pt x="821" y="502"/>
                  </a:lnTo>
                  <a:lnTo>
                    <a:pt x="776" y="527"/>
                  </a:lnTo>
                  <a:lnTo>
                    <a:pt x="728" y="545"/>
                  </a:lnTo>
                  <a:lnTo>
                    <a:pt x="627" y="566"/>
                  </a:lnTo>
                  <a:lnTo>
                    <a:pt x="522" y="567"/>
                  </a:lnTo>
                  <a:lnTo>
                    <a:pt x="417" y="548"/>
                  </a:lnTo>
                  <a:lnTo>
                    <a:pt x="319" y="513"/>
                  </a:lnTo>
                  <a:lnTo>
                    <a:pt x="232" y="462"/>
                  </a:lnTo>
                  <a:lnTo>
                    <a:pt x="162" y="398"/>
                  </a:lnTo>
                  <a:lnTo>
                    <a:pt x="103" y="311"/>
                  </a:lnTo>
                  <a:lnTo>
                    <a:pt x="62" y="216"/>
                  </a:lnTo>
                  <a:lnTo>
                    <a:pt x="29" y="115"/>
                  </a:lnTo>
                  <a:lnTo>
                    <a:pt x="0" y="14"/>
                  </a:lnTo>
                  <a:lnTo>
                    <a:pt x="15" y="9"/>
                  </a:lnTo>
                  <a:lnTo>
                    <a:pt x="15" y="9"/>
                  </a:lnTo>
                  <a:close/>
                </a:path>
              </a:pathLst>
            </a:custGeom>
            <a:solidFill>
              <a:srgbClr val="000000"/>
            </a:solidFill>
            <a:ln w="9525">
              <a:solidFill>
                <a:srgbClr val="000000"/>
              </a:solidFill>
              <a:round/>
              <a:headEnd/>
              <a:tailEnd/>
            </a:ln>
            <a:extLst/>
          </p:spPr>
          <p:txBody>
            <a:bodyPr/>
            <a:lstStyle/>
            <a:p>
              <a:endParaRPr lang="en-US"/>
            </a:p>
          </p:txBody>
        </p:sp>
        <p:sp>
          <p:nvSpPr>
            <p:cNvPr id="5176" name="Freeform 56"/>
            <p:cNvSpPr>
              <a:spLocks/>
            </p:cNvSpPr>
            <p:nvPr/>
          </p:nvSpPr>
          <p:spPr bwMode="auto">
            <a:xfrm>
              <a:off x="5081" y="1004"/>
              <a:ext cx="57" cy="96"/>
            </a:xfrm>
            <a:custGeom>
              <a:avLst/>
              <a:gdLst>
                <a:gd name="T0" fmla="*/ 120 w 227"/>
                <a:gd name="T1" fmla="*/ 59 h 382"/>
                <a:gd name="T2" fmla="*/ 116 w 227"/>
                <a:gd name="T3" fmla="*/ 125 h 382"/>
                <a:gd name="T4" fmla="*/ 119 w 227"/>
                <a:gd name="T5" fmla="*/ 190 h 382"/>
                <a:gd name="T6" fmla="*/ 141 w 227"/>
                <a:gd name="T7" fmla="*/ 272 h 382"/>
                <a:gd name="T8" fmla="*/ 161 w 227"/>
                <a:gd name="T9" fmla="*/ 310 h 382"/>
                <a:gd name="T10" fmla="*/ 190 w 227"/>
                <a:gd name="T11" fmla="*/ 343 h 382"/>
                <a:gd name="T12" fmla="*/ 224 w 227"/>
                <a:gd name="T13" fmla="*/ 368 h 382"/>
                <a:gd name="T14" fmla="*/ 227 w 227"/>
                <a:gd name="T15" fmla="*/ 379 h 382"/>
                <a:gd name="T16" fmla="*/ 215 w 227"/>
                <a:gd name="T17" fmla="*/ 382 h 382"/>
                <a:gd name="T18" fmla="*/ 100 w 227"/>
                <a:gd name="T19" fmla="*/ 305 h 382"/>
                <a:gd name="T20" fmla="*/ 31 w 227"/>
                <a:gd name="T21" fmla="*/ 187 h 382"/>
                <a:gd name="T22" fmla="*/ 0 w 227"/>
                <a:gd name="T23" fmla="*/ 32 h 382"/>
                <a:gd name="T24" fmla="*/ 20 w 227"/>
                <a:gd name="T25" fmla="*/ 2 h 382"/>
                <a:gd name="T26" fmla="*/ 62 w 227"/>
                <a:gd name="T27" fmla="*/ 0 h 382"/>
                <a:gd name="T28" fmla="*/ 102 w 227"/>
                <a:gd name="T29" fmla="*/ 21 h 382"/>
                <a:gd name="T30" fmla="*/ 120 w 227"/>
                <a:gd name="T31" fmla="*/ 59 h 382"/>
                <a:gd name="T32" fmla="*/ 120 w 227"/>
                <a:gd name="T33" fmla="*/ 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382">
                  <a:moveTo>
                    <a:pt x="120" y="59"/>
                  </a:moveTo>
                  <a:lnTo>
                    <a:pt x="116" y="125"/>
                  </a:lnTo>
                  <a:lnTo>
                    <a:pt x="119" y="190"/>
                  </a:lnTo>
                  <a:lnTo>
                    <a:pt x="141" y="272"/>
                  </a:lnTo>
                  <a:lnTo>
                    <a:pt x="161" y="310"/>
                  </a:lnTo>
                  <a:lnTo>
                    <a:pt x="190" y="343"/>
                  </a:lnTo>
                  <a:lnTo>
                    <a:pt x="224" y="368"/>
                  </a:lnTo>
                  <a:lnTo>
                    <a:pt x="227" y="379"/>
                  </a:lnTo>
                  <a:lnTo>
                    <a:pt x="215" y="382"/>
                  </a:lnTo>
                  <a:lnTo>
                    <a:pt x="100" y="305"/>
                  </a:lnTo>
                  <a:lnTo>
                    <a:pt x="31" y="187"/>
                  </a:lnTo>
                  <a:lnTo>
                    <a:pt x="0" y="32"/>
                  </a:lnTo>
                  <a:lnTo>
                    <a:pt x="20" y="2"/>
                  </a:lnTo>
                  <a:lnTo>
                    <a:pt x="62" y="0"/>
                  </a:lnTo>
                  <a:lnTo>
                    <a:pt x="102" y="21"/>
                  </a:lnTo>
                  <a:lnTo>
                    <a:pt x="120" y="59"/>
                  </a:lnTo>
                  <a:lnTo>
                    <a:pt x="120" y="59"/>
                  </a:lnTo>
                  <a:close/>
                </a:path>
              </a:pathLst>
            </a:custGeom>
            <a:solidFill>
              <a:srgbClr val="000000"/>
            </a:solidFill>
            <a:ln w="9525">
              <a:solidFill>
                <a:srgbClr val="000000"/>
              </a:solidFill>
              <a:round/>
              <a:headEnd/>
              <a:tailEnd/>
            </a:ln>
            <a:extLst/>
          </p:spPr>
          <p:txBody>
            <a:bodyPr/>
            <a:lstStyle/>
            <a:p>
              <a:endParaRPr lang="en-US"/>
            </a:p>
          </p:txBody>
        </p:sp>
        <p:sp>
          <p:nvSpPr>
            <p:cNvPr id="5177" name="Freeform 57"/>
            <p:cNvSpPr>
              <a:spLocks/>
            </p:cNvSpPr>
            <p:nvPr/>
          </p:nvSpPr>
          <p:spPr bwMode="auto">
            <a:xfrm>
              <a:off x="5417" y="1087"/>
              <a:ext cx="43" cy="57"/>
            </a:xfrm>
            <a:custGeom>
              <a:avLst/>
              <a:gdLst>
                <a:gd name="T0" fmla="*/ 84 w 174"/>
                <a:gd name="T1" fmla="*/ 13 h 229"/>
                <a:gd name="T2" fmla="*/ 95 w 174"/>
                <a:gd name="T3" fmla="*/ 93 h 229"/>
                <a:gd name="T4" fmla="*/ 110 w 174"/>
                <a:gd name="T5" fmla="*/ 160 h 229"/>
                <a:gd name="T6" fmla="*/ 141 w 174"/>
                <a:gd name="T7" fmla="*/ 195 h 229"/>
                <a:gd name="T8" fmla="*/ 174 w 174"/>
                <a:gd name="T9" fmla="*/ 228 h 229"/>
                <a:gd name="T10" fmla="*/ 148 w 174"/>
                <a:gd name="T11" fmla="*/ 229 h 229"/>
                <a:gd name="T12" fmla="*/ 67 w 174"/>
                <a:gd name="T13" fmla="*/ 186 h 229"/>
                <a:gd name="T14" fmla="*/ 14 w 174"/>
                <a:gd name="T15" fmla="*/ 108 h 229"/>
                <a:gd name="T16" fmla="*/ 13 w 174"/>
                <a:gd name="T17" fmla="*/ 99 h 229"/>
                <a:gd name="T18" fmla="*/ 0 w 174"/>
                <a:gd name="T19" fmla="*/ 33 h 229"/>
                <a:gd name="T20" fmla="*/ 10 w 174"/>
                <a:gd name="T21" fmla="*/ 11 h 229"/>
                <a:gd name="T22" fmla="*/ 37 w 174"/>
                <a:gd name="T23" fmla="*/ 0 h 229"/>
                <a:gd name="T24" fmla="*/ 84 w 174"/>
                <a:gd name="T25" fmla="*/ 13 h 229"/>
                <a:gd name="T26" fmla="*/ 84 w 174"/>
                <a:gd name="T2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29">
                  <a:moveTo>
                    <a:pt x="84" y="13"/>
                  </a:moveTo>
                  <a:lnTo>
                    <a:pt x="95" y="93"/>
                  </a:lnTo>
                  <a:lnTo>
                    <a:pt x="110" y="160"/>
                  </a:lnTo>
                  <a:lnTo>
                    <a:pt x="141" y="195"/>
                  </a:lnTo>
                  <a:lnTo>
                    <a:pt x="174" y="228"/>
                  </a:lnTo>
                  <a:lnTo>
                    <a:pt x="148" y="229"/>
                  </a:lnTo>
                  <a:lnTo>
                    <a:pt x="67" y="186"/>
                  </a:lnTo>
                  <a:lnTo>
                    <a:pt x="14" y="108"/>
                  </a:lnTo>
                  <a:lnTo>
                    <a:pt x="13" y="99"/>
                  </a:lnTo>
                  <a:lnTo>
                    <a:pt x="0" y="33"/>
                  </a:lnTo>
                  <a:lnTo>
                    <a:pt x="10" y="11"/>
                  </a:lnTo>
                  <a:lnTo>
                    <a:pt x="37" y="0"/>
                  </a:lnTo>
                  <a:lnTo>
                    <a:pt x="84" y="13"/>
                  </a:lnTo>
                  <a:lnTo>
                    <a:pt x="84" y="13"/>
                  </a:lnTo>
                  <a:close/>
                </a:path>
              </a:pathLst>
            </a:custGeom>
            <a:solidFill>
              <a:srgbClr val="000000"/>
            </a:solidFill>
            <a:ln w="9525">
              <a:solidFill>
                <a:srgbClr val="000000"/>
              </a:solidFill>
              <a:round/>
              <a:headEnd/>
              <a:tailEnd/>
            </a:ln>
            <a:extLst/>
          </p:spPr>
          <p:txBody>
            <a:bodyPr/>
            <a:lstStyle/>
            <a:p>
              <a:endParaRPr lang="en-US"/>
            </a:p>
          </p:txBody>
        </p:sp>
        <p:sp>
          <p:nvSpPr>
            <p:cNvPr id="5178" name="Freeform 58"/>
            <p:cNvSpPr>
              <a:spLocks/>
            </p:cNvSpPr>
            <p:nvPr/>
          </p:nvSpPr>
          <p:spPr bwMode="auto">
            <a:xfrm>
              <a:off x="5034" y="833"/>
              <a:ext cx="369" cy="300"/>
            </a:xfrm>
            <a:custGeom>
              <a:avLst/>
              <a:gdLst>
                <a:gd name="T0" fmla="*/ 73 w 1476"/>
                <a:gd name="T1" fmla="*/ 707 h 1199"/>
                <a:gd name="T2" fmla="*/ 135 w 1476"/>
                <a:gd name="T3" fmla="*/ 877 h 1199"/>
                <a:gd name="T4" fmla="*/ 183 w 1476"/>
                <a:gd name="T5" fmla="*/ 963 h 1199"/>
                <a:gd name="T6" fmla="*/ 262 w 1476"/>
                <a:gd name="T7" fmla="*/ 1048 h 1199"/>
                <a:gd name="T8" fmla="*/ 363 w 1476"/>
                <a:gd name="T9" fmla="*/ 1088 h 1199"/>
                <a:gd name="T10" fmla="*/ 585 w 1476"/>
                <a:gd name="T11" fmla="*/ 1059 h 1199"/>
                <a:gd name="T12" fmla="*/ 735 w 1476"/>
                <a:gd name="T13" fmla="*/ 963 h 1199"/>
                <a:gd name="T14" fmla="*/ 834 w 1476"/>
                <a:gd name="T15" fmla="*/ 826 h 1199"/>
                <a:gd name="T16" fmla="*/ 847 w 1476"/>
                <a:gd name="T17" fmla="*/ 639 h 1199"/>
                <a:gd name="T18" fmla="*/ 794 w 1476"/>
                <a:gd name="T19" fmla="*/ 364 h 1199"/>
                <a:gd name="T20" fmla="*/ 820 w 1476"/>
                <a:gd name="T21" fmla="*/ 154 h 1199"/>
                <a:gd name="T22" fmla="*/ 875 w 1476"/>
                <a:gd name="T23" fmla="*/ 86 h 1199"/>
                <a:gd name="T24" fmla="*/ 970 w 1476"/>
                <a:gd name="T25" fmla="*/ 35 h 1199"/>
                <a:gd name="T26" fmla="*/ 1158 w 1476"/>
                <a:gd name="T27" fmla="*/ 0 h 1199"/>
                <a:gd name="T28" fmla="*/ 1404 w 1476"/>
                <a:gd name="T29" fmla="*/ 41 h 1199"/>
                <a:gd name="T30" fmla="*/ 1476 w 1476"/>
                <a:gd name="T31" fmla="*/ 163 h 1199"/>
                <a:gd name="T32" fmla="*/ 1442 w 1476"/>
                <a:gd name="T33" fmla="*/ 203 h 1199"/>
                <a:gd name="T34" fmla="*/ 1404 w 1476"/>
                <a:gd name="T35" fmla="*/ 155 h 1199"/>
                <a:gd name="T36" fmla="*/ 1286 w 1476"/>
                <a:gd name="T37" fmla="*/ 93 h 1199"/>
                <a:gd name="T38" fmla="*/ 1070 w 1476"/>
                <a:gd name="T39" fmla="*/ 76 h 1199"/>
                <a:gd name="T40" fmla="*/ 895 w 1476"/>
                <a:gd name="T41" fmla="*/ 155 h 1199"/>
                <a:gd name="T42" fmla="*/ 841 w 1476"/>
                <a:gd name="T43" fmla="*/ 323 h 1199"/>
                <a:gd name="T44" fmla="*/ 892 w 1476"/>
                <a:gd name="T45" fmla="*/ 618 h 1199"/>
                <a:gd name="T46" fmla="*/ 895 w 1476"/>
                <a:gd name="T47" fmla="*/ 926 h 1199"/>
                <a:gd name="T48" fmla="*/ 842 w 1476"/>
                <a:gd name="T49" fmla="*/ 1029 h 1199"/>
                <a:gd name="T50" fmla="*/ 781 w 1476"/>
                <a:gd name="T51" fmla="*/ 1091 h 1199"/>
                <a:gd name="T52" fmla="*/ 697 w 1476"/>
                <a:gd name="T53" fmla="*/ 1146 h 1199"/>
                <a:gd name="T54" fmla="*/ 576 w 1476"/>
                <a:gd name="T55" fmla="*/ 1192 h 1199"/>
                <a:gd name="T56" fmla="*/ 356 w 1476"/>
                <a:gd name="T57" fmla="*/ 1176 h 1199"/>
                <a:gd name="T58" fmla="*/ 168 w 1476"/>
                <a:gd name="T59" fmla="*/ 1057 h 1199"/>
                <a:gd name="T60" fmla="*/ 94 w 1476"/>
                <a:gd name="T61" fmla="*/ 951 h 1199"/>
                <a:gd name="T62" fmla="*/ 18 w 1476"/>
                <a:gd name="T63" fmla="*/ 799 h 1199"/>
                <a:gd name="T64" fmla="*/ 8 w 1476"/>
                <a:gd name="T65" fmla="*/ 602 h 1199"/>
                <a:gd name="T66" fmla="*/ 45 w 1476"/>
                <a:gd name="T67" fmla="*/ 61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6" h="1199">
                  <a:moveTo>
                    <a:pt x="45" y="614"/>
                  </a:moveTo>
                  <a:lnTo>
                    <a:pt x="73" y="707"/>
                  </a:lnTo>
                  <a:lnTo>
                    <a:pt x="102" y="793"/>
                  </a:lnTo>
                  <a:lnTo>
                    <a:pt x="135" y="877"/>
                  </a:lnTo>
                  <a:lnTo>
                    <a:pt x="157" y="919"/>
                  </a:lnTo>
                  <a:lnTo>
                    <a:pt x="183" y="963"/>
                  </a:lnTo>
                  <a:lnTo>
                    <a:pt x="219" y="1012"/>
                  </a:lnTo>
                  <a:lnTo>
                    <a:pt x="262" y="1048"/>
                  </a:lnTo>
                  <a:lnTo>
                    <a:pt x="310" y="1073"/>
                  </a:lnTo>
                  <a:lnTo>
                    <a:pt x="363" y="1088"/>
                  </a:lnTo>
                  <a:lnTo>
                    <a:pt x="472" y="1090"/>
                  </a:lnTo>
                  <a:lnTo>
                    <a:pt x="585" y="1059"/>
                  </a:lnTo>
                  <a:lnTo>
                    <a:pt x="689" y="1000"/>
                  </a:lnTo>
                  <a:lnTo>
                    <a:pt x="735" y="963"/>
                  </a:lnTo>
                  <a:lnTo>
                    <a:pt x="775" y="922"/>
                  </a:lnTo>
                  <a:lnTo>
                    <a:pt x="834" y="826"/>
                  </a:lnTo>
                  <a:lnTo>
                    <a:pt x="855" y="722"/>
                  </a:lnTo>
                  <a:lnTo>
                    <a:pt x="847" y="639"/>
                  </a:lnTo>
                  <a:lnTo>
                    <a:pt x="830" y="550"/>
                  </a:lnTo>
                  <a:lnTo>
                    <a:pt x="794" y="364"/>
                  </a:lnTo>
                  <a:lnTo>
                    <a:pt x="803" y="191"/>
                  </a:lnTo>
                  <a:lnTo>
                    <a:pt x="820" y="154"/>
                  </a:lnTo>
                  <a:lnTo>
                    <a:pt x="843" y="119"/>
                  </a:lnTo>
                  <a:lnTo>
                    <a:pt x="875" y="86"/>
                  </a:lnTo>
                  <a:lnTo>
                    <a:pt x="917" y="59"/>
                  </a:lnTo>
                  <a:lnTo>
                    <a:pt x="970" y="35"/>
                  </a:lnTo>
                  <a:lnTo>
                    <a:pt x="1029" y="17"/>
                  </a:lnTo>
                  <a:lnTo>
                    <a:pt x="1158" y="0"/>
                  </a:lnTo>
                  <a:lnTo>
                    <a:pt x="1289" y="8"/>
                  </a:lnTo>
                  <a:lnTo>
                    <a:pt x="1404" y="41"/>
                  </a:lnTo>
                  <a:lnTo>
                    <a:pt x="1459" y="94"/>
                  </a:lnTo>
                  <a:lnTo>
                    <a:pt x="1476" y="163"/>
                  </a:lnTo>
                  <a:lnTo>
                    <a:pt x="1466" y="210"/>
                  </a:lnTo>
                  <a:lnTo>
                    <a:pt x="1442" y="203"/>
                  </a:lnTo>
                  <a:lnTo>
                    <a:pt x="1424" y="177"/>
                  </a:lnTo>
                  <a:lnTo>
                    <a:pt x="1404" y="155"/>
                  </a:lnTo>
                  <a:lnTo>
                    <a:pt x="1349" y="119"/>
                  </a:lnTo>
                  <a:lnTo>
                    <a:pt x="1286" y="93"/>
                  </a:lnTo>
                  <a:lnTo>
                    <a:pt x="1215" y="77"/>
                  </a:lnTo>
                  <a:lnTo>
                    <a:pt x="1070" y="76"/>
                  </a:lnTo>
                  <a:lnTo>
                    <a:pt x="948" y="114"/>
                  </a:lnTo>
                  <a:lnTo>
                    <a:pt x="895" y="155"/>
                  </a:lnTo>
                  <a:lnTo>
                    <a:pt x="862" y="203"/>
                  </a:lnTo>
                  <a:lnTo>
                    <a:pt x="841" y="323"/>
                  </a:lnTo>
                  <a:lnTo>
                    <a:pt x="860" y="465"/>
                  </a:lnTo>
                  <a:lnTo>
                    <a:pt x="892" y="618"/>
                  </a:lnTo>
                  <a:lnTo>
                    <a:pt x="912" y="775"/>
                  </a:lnTo>
                  <a:lnTo>
                    <a:pt x="895" y="926"/>
                  </a:lnTo>
                  <a:lnTo>
                    <a:pt x="864" y="995"/>
                  </a:lnTo>
                  <a:lnTo>
                    <a:pt x="842" y="1029"/>
                  </a:lnTo>
                  <a:lnTo>
                    <a:pt x="815" y="1060"/>
                  </a:lnTo>
                  <a:lnTo>
                    <a:pt x="781" y="1091"/>
                  </a:lnTo>
                  <a:lnTo>
                    <a:pt x="742" y="1119"/>
                  </a:lnTo>
                  <a:lnTo>
                    <a:pt x="697" y="1146"/>
                  </a:lnTo>
                  <a:lnTo>
                    <a:pt x="646" y="1171"/>
                  </a:lnTo>
                  <a:lnTo>
                    <a:pt x="576" y="1192"/>
                  </a:lnTo>
                  <a:lnTo>
                    <a:pt x="503" y="1199"/>
                  </a:lnTo>
                  <a:lnTo>
                    <a:pt x="356" y="1176"/>
                  </a:lnTo>
                  <a:lnTo>
                    <a:pt x="223" y="1108"/>
                  </a:lnTo>
                  <a:lnTo>
                    <a:pt x="168" y="1057"/>
                  </a:lnTo>
                  <a:lnTo>
                    <a:pt x="124" y="999"/>
                  </a:lnTo>
                  <a:lnTo>
                    <a:pt x="94" y="951"/>
                  </a:lnTo>
                  <a:lnTo>
                    <a:pt x="66" y="901"/>
                  </a:lnTo>
                  <a:lnTo>
                    <a:pt x="18" y="799"/>
                  </a:lnTo>
                  <a:lnTo>
                    <a:pt x="0" y="620"/>
                  </a:lnTo>
                  <a:lnTo>
                    <a:pt x="8" y="602"/>
                  </a:lnTo>
                  <a:lnTo>
                    <a:pt x="20" y="594"/>
                  </a:lnTo>
                  <a:lnTo>
                    <a:pt x="45" y="614"/>
                  </a:lnTo>
                  <a:lnTo>
                    <a:pt x="45" y="614"/>
                  </a:lnTo>
                  <a:close/>
                </a:path>
              </a:pathLst>
            </a:custGeom>
            <a:solidFill>
              <a:srgbClr val="000000"/>
            </a:solidFill>
            <a:ln w="9525">
              <a:solidFill>
                <a:srgbClr val="000000"/>
              </a:solidFill>
              <a:round/>
              <a:headEnd/>
              <a:tailEnd/>
            </a:ln>
            <a:extLst/>
          </p:spPr>
          <p:txBody>
            <a:bodyPr/>
            <a:lstStyle/>
            <a:p>
              <a:endParaRPr lang="en-US"/>
            </a:p>
          </p:txBody>
        </p:sp>
        <p:sp>
          <p:nvSpPr>
            <p:cNvPr id="5179" name="Freeform 59"/>
            <p:cNvSpPr>
              <a:spLocks/>
            </p:cNvSpPr>
            <p:nvPr/>
          </p:nvSpPr>
          <p:spPr bwMode="auto">
            <a:xfrm>
              <a:off x="5343" y="719"/>
              <a:ext cx="61" cy="135"/>
            </a:xfrm>
            <a:custGeom>
              <a:avLst/>
              <a:gdLst>
                <a:gd name="T0" fmla="*/ 0 w 247"/>
                <a:gd name="T1" fmla="*/ 0 h 538"/>
                <a:gd name="T2" fmla="*/ 75 w 247"/>
                <a:gd name="T3" fmla="*/ 178 h 538"/>
                <a:gd name="T4" fmla="*/ 158 w 247"/>
                <a:gd name="T5" fmla="*/ 290 h 538"/>
                <a:gd name="T6" fmla="*/ 242 w 247"/>
                <a:gd name="T7" fmla="*/ 538 h 538"/>
                <a:gd name="T8" fmla="*/ 247 w 247"/>
                <a:gd name="T9" fmla="*/ 457 h 538"/>
                <a:gd name="T10" fmla="*/ 207 w 247"/>
                <a:gd name="T11" fmla="*/ 263 h 538"/>
                <a:gd name="T12" fmla="*/ 119 w 247"/>
                <a:gd name="T13" fmla="*/ 135 h 538"/>
                <a:gd name="T14" fmla="*/ 0 w 247"/>
                <a:gd name="T15" fmla="*/ 0 h 538"/>
                <a:gd name="T16" fmla="*/ 0 w 247"/>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538">
                  <a:moveTo>
                    <a:pt x="0" y="0"/>
                  </a:moveTo>
                  <a:lnTo>
                    <a:pt x="75" y="178"/>
                  </a:lnTo>
                  <a:lnTo>
                    <a:pt x="158" y="290"/>
                  </a:lnTo>
                  <a:lnTo>
                    <a:pt x="242" y="538"/>
                  </a:lnTo>
                  <a:lnTo>
                    <a:pt x="247" y="457"/>
                  </a:lnTo>
                  <a:lnTo>
                    <a:pt x="207" y="263"/>
                  </a:lnTo>
                  <a:lnTo>
                    <a:pt x="119" y="135"/>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5180" name="Freeform 60"/>
            <p:cNvSpPr>
              <a:spLocks/>
            </p:cNvSpPr>
            <p:nvPr/>
          </p:nvSpPr>
          <p:spPr bwMode="auto">
            <a:xfrm>
              <a:off x="4992" y="697"/>
              <a:ext cx="410" cy="279"/>
            </a:xfrm>
            <a:custGeom>
              <a:avLst/>
              <a:gdLst>
                <a:gd name="T0" fmla="*/ 23 w 1641"/>
                <a:gd name="T1" fmla="*/ 570 h 1118"/>
                <a:gd name="T2" fmla="*/ 65 w 1641"/>
                <a:gd name="T3" fmla="*/ 722 h 1118"/>
                <a:gd name="T4" fmla="*/ 111 w 1641"/>
                <a:gd name="T5" fmla="*/ 813 h 1118"/>
                <a:gd name="T6" fmla="*/ 172 w 1641"/>
                <a:gd name="T7" fmla="*/ 896 h 1118"/>
                <a:gd name="T8" fmla="*/ 245 w 1641"/>
                <a:gd name="T9" fmla="*/ 963 h 1118"/>
                <a:gd name="T10" fmla="*/ 333 w 1641"/>
                <a:gd name="T11" fmla="*/ 1012 h 1118"/>
                <a:gd name="T12" fmla="*/ 488 w 1641"/>
                <a:gd name="T13" fmla="*/ 1042 h 1118"/>
                <a:gd name="T14" fmla="*/ 718 w 1641"/>
                <a:gd name="T15" fmla="*/ 945 h 1118"/>
                <a:gd name="T16" fmla="*/ 788 w 1641"/>
                <a:gd name="T17" fmla="*/ 736 h 1118"/>
                <a:gd name="T18" fmla="*/ 728 w 1641"/>
                <a:gd name="T19" fmla="*/ 361 h 1118"/>
                <a:gd name="T20" fmla="*/ 766 w 1641"/>
                <a:gd name="T21" fmla="*/ 186 h 1118"/>
                <a:gd name="T22" fmla="*/ 860 w 1641"/>
                <a:gd name="T23" fmla="*/ 81 h 1118"/>
                <a:gd name="T24" fmla="*/ 983 w 1641"/>
                <a:gd name="T25" fmla="*/ 17 h 1118"/>
                <a:gd name="T26" fmla="*/ 1184 w 1641"/>
                <a:gd name="T27" fmla="*/ 0 h 1118"/>
                <a:gd name="T28" fmla="*/ 1437 w 1641"/>
                <a:gd name="T29" fmla="*/ 104 h 1118"/>
                <a:gd name="T30" fmla="*/ 1537 w 1641"/>
                <a:gd name="T31" fmla="*/ 201 h 1118"/>
                <a:gd name="T32" fmla="*/ 1641 w 1641"/>
                <a:gd name="T33" fmla="*/ 462 h 1118"/>
                <a:gd name="T34" fmla="*/ 1616 w 1641"/>
                <a:gd name="T35" fmla="*/ 404 h 1118"/>
                <a:gd name="T36" fmla="*/ 1567 w 1641"/>
                <a:gd name="T37" fmla="*/ 295 h 1118"/>
                <a:gd name="T38" fmla="*/ 1485 w 1641"/>
                <a:gd name="T39" fmla="*/ 204 h 1118"/>
                <a:gd name="T40" fmla="*/ 1382 w 1641"/>
                <a:gd name="T41" fmla="*/ 132 h 1118"/>
                <a:gd name="T42" fmla="*/ 1264 w 1641"/>
                <a:gd name="T43" fmla="*/ 85 h 1118"/>
                <a:gd name="T44" fmla="*/ 1082 w 1641"/>
                <a:gd name="T45" fmla="*/ 68 h 1118"/>
                <a:gd name="T46" fmla="*/ 877 w 1641"/>
                <a:gd name="T47" fmla="*/ 166 h 1118"/>
                <a:gd name="T48" fmla="*/ 790 w 1641"/>
                <a:gd name="T49" fmla="*/ 328 h 1118"/>
                <a:gd name="T50" fmla="*/ 801 w 1641"/>
                <a:gd name="T51" fmla="*/ 481 h 1118"/>
                <a:gd name="T52" fmla="*/ 828 w 1641"/>
                <a:gd name="T53" fmla="*/ 888 h 1118"/>
                <a:gd name="T54" fmla="*/ 790 w 1641"/>
                <a:gd name="T55" fmla="*/ 962 h 1118"/>
                <a:gd name="T56" fmla="*/ 741 w 1641"/>
                <a:gd name="T57" fmla="*/ 1022 h 1118"/>
                <a:gd name="T58" fmla="*/ 650 w 1641"/>
                <a:gd name="T59" fmla="*/ 1086 h 1118"/>
                <a:gd name="T60" fmla="*/ 545 w 1641"/>
                <a:gd name="T61" fmla="*/ 1118 h 1118"/>
                <a:gd name="T62" fmla="*/ 319 w 1641"/>
                <a:gd name="T63" fmla="*/ 1082 h 1118"/>
                <a:gd name="T64" fmla="*/ 181 w 1641"/>
                <a:gd name="T65" fmla="*/ 982 h 1118"/>
                <a:gd name="T66" fmla="*/ 71 w 1641"/>
                <a:gd name="T67" fmla="*/ 824 h 1118"/>
                <a:gd name="T68" fmla="*/ 0 w 1641"/>
                <a:gd name="T69" fmla="*/ 468 h 1118"/>
                <a:gd name="T70" fmla="*/ 16 w 1641"/>
                <a:gd name="T71" fmla="*/ 46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1" h="1118">
                  <a:moveTo>
                    <a:pt x="16" y="468"/>
                  </a:moveTo>
                  <a:lnTo>
                    <a:pt x="23" y="570"/>
                  </a:lnTo>
                  <a:lnTo>
                    <a:pt x="48" y="671"/>
                  </a:lnTo>
                  <a:lnTo>
                    <a:pt x="65" y="722"/>
                  </a:lnTo>
                  <a:lnTo>
                    <a:pt x="87" y="768"/>
                  </a:lnTo>
                  <a:lnTo>
                    <a:pt x="111" y="813"/>
                  </a:lnTo>
                  <a:lnTo>
                    <a:pt x="140" y="856"/>
                  </a:lnTo>
                  <a:lnTo>
                    <a:pt x="172" y="896"/>
                  </a:lnTo>
                  <a:lnTo>
                    <a:pt x="207" y="931"/>
                  </a:lnTo>
                  <a:lnTo>
                    <a:pt x="245" y="963"/>
                  </a:lnTo>
                  <a:lnTo>
                    <a:pt x="288" y="990"/>
                  </a:lnTo>
                  <a:lnTo>
                    <a:pt x="333" y="1012"/>
                  </a:lnTo>
                  <a:lnTo>
                    <a:pt x="382" y="1027"/>
                  </a:lnTo>
                  <a:lnTo>
                    <a:pt x="488" y="1042"/>
                  </a:lnTo>
                  <a:lnTo>
                    <a:pt x="590" y="1022"/>
                  </a:lnTo>
                  <a:lnTo>
                    <a:pt x="718" y="945"/>
                  </a:lnTo>
                  <a:lnTo>
                    <a:pt x="776" y="848"/>
                  </a:lnTo>
                  <a:lnTo>
                    <a:pt x="788" y="736"/>
                  </a:lnTo>
                  <a:lnTo>
                    <a:pt x="771" y="613"/>
                  </a:lnTo>
                  <a:lnTo>
                    <a:pt x="728" y="361"/>
                  </a:lnTo>
                  <a:lnTo>
                    <a:pt x="743" y="241"/>
                  </a:lnTo>
                  <a:lnTo>
                    <a:pt x="766" y="186"/>
                  </a:lnTo>
                  <a:lnTo>
                    <a:pt x="805" y="133"/>
                  </a:lnTo>
                  <a:lnTo>
                    <a:pt x="860" y="81"/>
                  </a:lnTo>
                  <a:lnTo>
                    <a:pt x="920" y="44"/>
                  </a:lnTo>
                  <a:lnTo>
                    <a:pt x="983" y="17"/>
                  </a:lnTo>
                  <a:lnTo>
                    <a:pt x="1049" y="1"/>
                  </a:lnTo>
                  <a:lnTo>
                    <a:pt x="1184" y="0"/>
                  </a:lnTo>
                  <a:lnTo>
                    <a:pt x="1316" y="36"/>
                  </a:lnTo>
                  <a:lnTo>
                    <a:pt x="1437" y="104"/>
                  </a:lnTo>
                  <a:lnTo>
                    <a:pt x="1490" y="151"/>
                  </a:lnTo>
                  <a:lnTo>
                    <a:pt x="1537" y="201"/>
                  </a:lnTo>
                  <a:lnTo>
                    <a:pt x="1608" y="323"/>
                  </a:lnTo>
                  <a:lnTo>
                    <a:pt x="1641" y="462"/>
                  </a:lnTo>
                  <a:lnTo>
                    <a:pt x="1626" y="462"/>
                  </a:lnTo>
                  <a:lnTo>
                    <a:pt x="1616" y="404"/>
                  </a:lnTo>
                  <a:lnTo>
                    <a:pt x="1595" y="347"/>
                  </a:lnTo>
                  <a:lnTo>
                    <a:pt x="1567" y="295"/>
                  </a:lnTo>
                  <a:lnTo>
                    <a:pt x="1529" y="246"/>
                  </a:lnTo>
                  <a:lnTo>
                    <a:pt x="1485" y="204"/>
                  </a:lnTo>
                  <a:lnTo>
                    <a:pt x="1436" y="165"/>
                  </a:lnTo>
                  <a:lnTo>
                    <a:pt x="1382" y="132"/>
                  </a:lnTo>
                  <a:lnTo>
                    <a:pt x="1324" y="106"/>
                  </a:lnTo>
                  <a:lnTo>
                    <a:pt x="1264" y="85"/>
                  </a:lnTo>
                  <a:lnTo>
                    <a:pt x="1204" y="72"/>
                  </a:lnTo>
                  <a:lnTo>
                    <a:pt x="1082" y="68"/>
                  </a:lnTo>
                  <a:lnTo>
                    <a:pt x="971" y="98"/>
                  </a:lnTo>
                  <a:lnTo>
                    <a:pt x="877" y="166"/>
                  </a:lnTo>
                  <a:lnTo>
                    <a:pt x="818" y="249"/>
                  </a:lnTo>
                  <a:lnTo>
                    <a:pt x="790" y="328"/>
                  </a:lnTo>
                  <a:lnTo>
                    <a:pt x="788" y="405"/>
                  </a:lnTo>
                  <a:lnTo>
                    <a:pt x="801" y="481"/>
                  </a:lnTo>
                  <a:lnTo>
                    <a:pt x="852" y="800"/>
                  </a:lnTo>
                  <a:lnTo>
                    <a:pt x="828" y="888"/>
                  </a:lnTo>
                  <a:lnTo>
                    <a:pt x="811" y="927"/>
                  </a:lnTo>
                  <a:lnTo>
                    <a:pt x="790" y="962"/>
                  </a:lnTo>
                  <a:lnTo>
                    <a:pt x="767" y="994"/>
                  </a:lnTo>
                  <a:lnTo>
                    <a:pt x="741" y="1022"/>
                  </a:lnTo>
                  <a:lnTo>
                    <a:pt x="682" y="1069"/>
                  </a:lnTo>
                  <a:lnTo>
                    <a:pt x="650" y="1086"/>
                  </a:lnTo>
                  <a:lnTo>
                    <a:pt x="616" y="1100"/>
                  </a:lnTo>
                  <a:lnTo>
                    <a:pt x="545" y="1118"/>
                  </a:lnTo>
                  <a:lnTo>
                    <a:pt x="394" y="1108"/>
                  </a:lnTo>
                  <a:lnTo>
                    <a:pt x="319" y="1082"/>
                  </a:lnTo>
                  <a:lnTo>
                    <a:pt x="247" y="1039"/>
                  </a:lnTo>
                  <a:lnTo>
                    <a:pt x="181" y="982"/>
                  </a:lnTo>
                  <a:lnTo>
                    <a:pt x="121" y="911"/>
                  </a:lnTo>
                  <a:lnTo>
                    <a:pt x="71" y="824"/>
                  </a:lnTo>
                  <a:lnTo>
                    <a:pt x="32" y="720"/>
                  </a:lnTo>
                  <a:lnTo>
                    <a:pt x="0" y="468"/>
                  </a:lnTo>
                  <a:lnTo>
                    <a:pt x="16" y="468"/>
                  </a:lnTo>
                  <a:lnTo>
                    <a:pt x="16" y="468"/>
                  </a:lnTo>
                  <a:close/>
                </a:path>
              </a:pathLst>
            </a:custGeom>
            <a:solidFill>
              <a:srgbClr val="000000"/>
            </a:solidFill>
            <a:ln w="9525">
              <a:solidFill>
                <a:srgbClr val="000000"/>
              </a:solidFill>
              <a:round/>
              <a:headEnd/>
              <a:tailEnd/>
            </a:ln>
            <a:extLst/>
          </p:spPr>
          <p:txBody>
            <a:bodyPr/>
            <a:lstStyle/>
            <a:p>
              <a:endParaRPr lang="en-US"/>
            </a:p>
          </p:txBody>
        </p:sp>
        <p:sp>
          <p:nvSpPr>
            <p:cNvPr id="5181" name="Freeform 61"/>
            <p:cNvSpPr>
              <a:spLocks/>
            </p:cNvSpPr>
            <p:nvPr/>
          </p:nvSpPr>
          <p:spPr bwMode="auto">
            <a:xfrm>
              <a:off x="5186" y="734"/>
              <a:ext cx="197" cy="123"/>
            </a:xfrm>
            <a:custGeom>
              <a:avLst/>
              <a:gdLst>
                <a:gd name="T0" fmla="*/ 36 w 789"/>
                <a:gd name="T1" fmla="*/ 493 h 493"/>
                <a:gd name="T2" fmla="*/ 0 w 789"/>
                <a:gd name="T3" fmla="*/ 342 h 493"/>
                <a:gd name="T4" fmla="*/ 5 w 789"/>
                <a:gd name="T5" fmla="*/ 275 h 493"/>
                <a:gd name="T6" fmla="*/ 24 w 789"/>
                <a:gd name="T7" fmla="*/ 213 h 493"/>
                <a:gd name="T8" fmla="*/ 55 w 789"/>
                <a:gd name="T9" fmla="*/ 157 h 493"/>
                <a:gd name="T10" fmla="*/ 97 w 789"/>
                <a:gd name="T11" fmla="*/ 109 h 493"/>
                <a:gd name="T12" fmla="*/ 148 w 789"/>
                <a:gd name="T13" fmla="*/ 68 h 493"/>
                <a:gd name="T14" fmla="*/ 206 w 789"/>
                <a:gd name="T15" fmla="*/ 36 h 493"/>
                <a:gd name="T16" fmla="*/ 270 w 789"/>
                <a:gd name="T17" fmla="*/ 13 h 493"/>
                <a:gd name="T18" fmla="*/ 338 w 789"/>
                <a:gd name="T19" fmla="*/ 0 h 493"/>
                <a:gd name="T20" fmla="*/ 480 w 789"/>
                <a:gd name="T21" fmla="*/ 3 h 493"/>
                <a:gd name="T22" fmla="*/ 622 w 789"/>
                <a:gd name="T23" fmla="*/ 53 h 493"/>
                <a:gd name="T24" fmla="*/ 689 w 789"/>
                <a:gd name="T25" fmla="*/ 96 h 493"/>
                <a:gd name="T26" fmla="*/ 750 w 789"/>
                <a:gd name="T27" fmla="*/ 153 h 493"/>
                <a:gd name="T28" fmla="*/ 767 w 789"/>
                <a:gd name="T29" fmla="*/ 180 h 493"/>
                <a:gd name="T30" fmla="*/ 786 w 789"/>
                <a:gd name="T31" fmla="*/ 222 h 493"/>
                <a:gd name="T32" fmla="*/ 789 w 789"/>
                <a:gd name="T33" fmla="*/ 253 h 493"/>
                <a:gd name="T34" fmla="*/ 784 w 789"/>
                <a:gd name="T35" fmla="*/ 259 h 493"/>
                <a:gd name="T36" fmla="*/ 771 w 789"/>
                <a:gd name="T37" fmla="*/ 227 h 493"/>
                <a:gd name="T38" fmla="*/ 742 w 789"/>
                <a:gd name="T39" fmla="*/ 189 h 493"/>
                <a:gd name="T40" fmla="*/ 709 w 789"/>
                <a:gd name="T41" fmla="*/ 160 h 493"/>
                <a:gd name="T42" fmla="*/ 633 w 789"/>
                <a:gd name="T43" fmla="*/ 117 h 493"/>
                <a:gd name="T44" fmla="*/ 545 w 789"/>
                <a:gd name="T45" fmla="*/ 91 h 493"/>
                <a:gd name="T46" fmla="*/ 454 w 789"/>
                <a:gd name="T47" fmla="*/ 74 h 493"/>
                <a:gd name="T48" fmla="*/ 374 w 789"/>
                <a:gd name="T49" fmla="*/ 73 h 493"/>
                <a:gd name="T50" fmla="*/ 299 w 789"/>
                <a:gd name="T51" fmla="*/ 94 h 493"/>
                <a:gd name="T52" fmla="*/ 162 w 789"/>
                <a:gd name="T53" fmla="*/ 174 h 493"/>
                <a:gd name="T54" fmla="*/ 104 w 789"/>
                <a:gd name="T55" fmla="*/ 237 h 493"/>
                <a:gd name="T56" fmla="*/ 66 w 789"/>
                <a:gd name="T57" fmla="*/ 320 h 493"/>
                <a:gd name="T58" fmla="*/ 36 w 789"/>
                <a:gd name="T59" fmla="*/ 493 h 493"/>
                <a:gd name="T60" fmla="*/ 36 w 789"/>
                <a:gd name="T6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9" h="493">
                  <a:moveTo>
                    <a:pt x="36" y="493"/>
                  </a:moveTo>
                  <a:lnTo>
                    <a:pt x="0" y="342"/>
                  </a:lnTo>
                  <a:lnTo>
                    <a:pt x="5" y="275"/>
                  </a:lnTo>
                  <a:lnTo>
                    <a:pt x="24" y="213"/>
                  </a:lnTo>
                  <a:lnTo>
                    <a:pt x="55" y="157"/>
                  </a:lnTo>
                  <a:lnTo>
                    <a:pt x="97" y="109"/>
                  </a:lnTo>
                  <a:lnTo>
                    <a:pt x="148" y="68"/>
                  </a:lnTo>
                  <a:lnTo>
                    <a:pt x="206" y="36"/>
                  </a:lnTo>
                  <a:lnTo>
                    <a:pt x="270" y="13"/>
                  </a:lnTo>
                  <a:lnTo>
                    <a:pt x="338" y="0"/>
                  </a:lnTo>
                  <a:lnTo>
                    <a:pt x="480" y="3"/>
                  </a:lnTo>
                  <a:lnTo>
                    <a:pt x="622" y="53"/>
                  </a:lnTo>
                  <a:lnTo>
                    <a:pt x="689" y="96"/>
                  </a:lnTo>
                  <a:lnTo>
                    <a:pt x="750" y="153"/>
                  </a:lnTo>
                  <a:lnTo>
                    <a:pt x="767" y="180"/>
                  </a:lnTo>
                  <a:lnTo>
                    <a:pt x="786" y="222"/>
                  </a:lnTo>
                  <a:lnTo>
                    <a:pt x="789" y="253"/>
                  </a:lnTo>
                  <a:lnTo>
                    <a:pt x="784" y="259"/>
                  </a:lnTo>
                  <a:lnTo>
                    <a:pt x="771" y="227"/>
                  </a:lnTo>
                  <a:lnTo>
                    <a:pt x="742" y="189"/>
                  </a:lnTo>
                  <a:lnTo>
                    <a:pt x="709" y="160"/>
                  </a:lnTo>
                  <a:lnTo>
                    <a:pt x="633" y="117"/>
                  </a:lnTo>
                  <a:lnTo>
                    <a:pt x="545" y="91"/>
                  </a:lnTo>
                  <a:lnTo>
                    <a:pt x="454" y="74"/>
                  </a:lnTo>
                  <a:lnTo>
                    <a:pt x="374" y="73"/>
                  </a:lnTo>
                  <a:lnTo>
                    <a:pt x="299" y="94"/>
                  </a:lnTo>
                  <a:lnTo>
                    <a:pt x="162" y="174"/>
                  </a:lnTo>
                  <a:lnTo>
                    <a:pt x="104" y="237"/>
                  </a:lnTo>
                  <a:lnTo>
                    <a:pt x="66" y="320"/>
                  </a:lnTo>
                  <a:lnTo>
                    <a:pt x="36" y="493"/>
                  </a:lnTo>
                  <a:lnTo>
                    <a:pt x="36" y="493"/>
                  </a:lnTo>
                  <a:close/>
                </a:path>
              </a:pathLst>
            </a:custGeom>
            <a:solidFill>
              <a:srgbClr val="000000"/>
            </a:solidFill>
            <a:ln w="9525">
              <a:solidFill>
                <a:srgbClr val="000000"/>
              </a:solidFill>
              <a:round/>
              <a:headEnd/>
              <a:tailEnd/>
            </a:ln>
            <a:extLst/>
          </p:spPr>
          <p:txBody>
            <a:bodyPr/>
            <a:lstStyle/>
            <a:p>
              <a:endParaRPr lang="en-US"/>
            </a:p>
          </p:txBody>
        </p:sp>
        <p:sp>
          <p:nvSpPr>
            <p:cNvPr id="5182" name="Freeform 62"/>
            <p:cNvSpPr>
              <a:spLocks/>
            </p:cNvSpPr>
            <p:nvPr/>
          </p:nvSpPr>
          <p:spPr bwMode="auto">
            <a:xfrm>
              <a:off x="5302" y="842"/>
              <a:ext cx="102" cy="179"/>
            </a:xfrm>
            <a:custGeom>
              <a:avLst/>
              <a:gdLst>
                <a:gd name="T0" fmla="*/ 411 w 411"/>
                <a:gd name="T1" fmla="*/ 0 h 716"/>
                <a:gd name="T2" fmla="*/ 402 w 411"/>
                <a:gd name="T3" fmla="*/ 237 h 716"/>
                <a:gd name="T4" fmla="*/ 360 w 411"/>
                <a:gd name="T5" fmla="*/ 280 h 716"/>
                <a:gd name="T6" fmla="*/ 310 w 411"/>
                <a:gd name="T7" fmla="*/ 312 h 716"/>
                <a:gd name="T8" fmla="*/ 256 w 411"/>
                <a:gd name="T9" fmla="*/ 339 h 716"/>
                <a:gd name="T10" fmla="*/ 202 w 411"/>
                <a:gd name="T11" fmla="*/ 364 h 716"/>
                <a:gd name="T12" fmla="*/ 107 w 411"/>
                <a:gd name="T13" fmla="*/ 423 h 716"/>
                <a:gd name="T14" fmla="*/ 58 w 411"/>
                <a:gd name="T15" fmla="*/ 521 h 716"/>
                <a:gd name="T16" fmla="*/ 61 w 411"/>
                <a:gd name="T17" fmla="*/ 706 h 716"/>
                <a:gd name="T18" fmla="*/ 54 w 411"/>
                <a:gd name="T19" fmla="*/ 716 h 716"/>
                <a:gd name="T20" fmla="*/ 45 w 411"/>
                <a:gd name="T21" fmla="*/ 710 h 716"/>
                <a:gd name="T22" fmla="*/ 18 w 411"/>
                <a:gd name="T23" fmla="*/ 661 h 716"/>
                <a:gd name="T24" fmla="*/ 0 w 411"/>
                <a:gd name="T25" fmla="*/ 610 h 716"/>
                <a:gd name="T26" fmla="*/ 4 w 411"/>
                <a:gd name="T27" fmla="*/ 497 h 716"/>
                <a:gd name="T28" fmla="*/ 21 w 411"/>
                <a:gd name="T29" fmla="*/ 453 h 716"/>
                <a:gd name="T30" fmla="*/ 44 w 411"/>
                <a:gd name="T31" fmla="*/ 417 h 716"/>
                <a:gd name="T32" fmla="*/ 72 w 411"/>
                <a:gd name="T33" fmla="*/ 385 h 716"/>
                <a:gd name="T34" fmla="*/ 106 w 411"/>
                <a:gd name="T35" fmla="*/ 357 h 716"/>
                <a:gd name="T36" fmla="*/ 182 w 411"/>
                <a:gd name="T37" fmla="*/ 310 h 716"/>
                <a:gd name="T38" fmla="*/ 260 w 411"/>
                <a:gd name="T39" fmla="*/ 261 h 716"/>
                <a:gd name="T40" fmla="*/ 328 w 411"/>
                <a:gd name="T41" fmla="*/ 199 h 716"/>
                <a:gd name="T42" fmla="*/ 376 w 411"/>
                <a:gd name="T43" fmla="*/ 116 h 716"/>
                <a:gd name="T44" fmla="*/ 395 w 411"/>
                <a:gd name="T45" fmla="*/ 0 h 716"/>
                <a:gd name="T46" fmla="*/ 411 w 411"/>
                <a:gd name="T47" fmla="*/ 0 h 716"/>
                <a:gd name="T48" fmla="*/ 411 w 411"/>
                <a:gd name="T4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716">
                  <a:moveTo>
                    <a:pt x="411" y="0"/>
                  </a:moveTo>
                  <a:lnTo>
                    <a:pt x="402" y="237"/>
                  </a:lnTo>
                  <a:lnTo>
                    <a:pt x="360" y="280"/>
                  </a:lnTo>
                  <a:lnTo>
                    <a:pt x="310" y="312"/>
                  </a:lnTo>
                  <a:lnTo>
                    <a:pt x="256" y="339"/>
                  </a:lnTo>
                  <a:lnTo>
                    <a:pt x="202" y="364"/>
                  </a:lnTo>
                  <a:lnTo>
                    <a:pt x="107" y="423"/>
                  </a:lnTo>
                  <a:lnTo>
                    <a:pt x="58" y="521"/>
                  </a:lnTo>
                  <a:lnTo>
                    <a:pt x="61" y="706"/>
                  </a:lnTo>
                  <a:lnTo>
                    <a:pt x="54" y="716"/>
                  </a:lnTo>
                  <a:lnTo>
                    <a:pt x="45" y="710"/>
                  </a:lnTo>
                  <a:lnTo>
                    <a:pt x="18" y="661"/>
                  </a:lnTo>
                  <a:lnTo>
                    <a:pt x="0" y="610"/>
                  </a:lnTo>
                  <a:lnTo>
                    <a:pt x="4" y="497"/>
                  </a:lnTo>
                  <a:lnTo>
                    <a:pt x="21" y="453"/>
                  </a:lnTo>
                  <a:lnTo>
                    <a:pt x="44" y="417"/>
                  </a:lnTo>
                  <a:lnTo>
                    <a:pt x="72" y="385"/>
                  </a:lnTo>
                  <a:lnTo>
                    <a:pt x="106" y="357"/>
                  </a:lnTo>
                  <a:lnTo>
                    <a:pt x="182" y="310"/>
                  </a:lnTo>
                  <a:lnTo>
                    <a:pt x="260" y="261"/>
                  </a:lnTo>
                  <a:lnTo>
                    <a:pt x="328" y="199"/>
                  </a:lnTo>
                  <a:lnTo>
                    <a:pt x="376" y="116"/>
                  </a:lnTo>
                  <a:lnTo>
                    <a:pt x="395" y="0"/>
                  </a:lnTo>
                  <a:lnTo>
                    <a:pt x="411" y="0"/>
                  </a:lnTo>
                  <a:lnTo>
                    <a:pt x="411" y="0"/>
                  </a:lnTo>
                  <a:close/>
                </a:path>
              </a:pathLst>
            </a:custGeom>
            <a:solidFill>
              <a:srgbClr val="000000"/>
            </a:solidFill>
            <a:ln w="9525">
              <a:solidFill>
                <a:srgbClr val="000000"/>
              </a:solidFill>
              <a:round/>
              <a:headEnd/>
              <a:tailEnd/>
            </a:ln>
            <a:extLst/>
          </p:spPr>
          <p:txBody>
            <a:bodyPr/>
            <a:lstStyle/>
            <a:p>
              <a:endParaRPr lang="en-US"/>
            </a:p>
          </p:txBody>
        </p:sp>
        <p:sp>
          <p:nvSpPr>
            <p:cNvPr id="5184" name="Rectangle 64"/>
            <p:cNvSpPr>
              <a:spLocks noChangeArrowheads="1"/>
            </p:cNvSpPr>
            <p:nvPr/>
          </p:nvSpPr>
          <p:spPr bwMode="auto">
            <a:xfrm>
              <a:off x="4940" y="643"/>
              <a:ext cx="725" cy="692"/>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7" name="Text Box 67"/>
          <p:cNvSpPr txBox="1">
            <a:spLocks noChangeArrowheads="1"/>
          </p:cNvSpPr>
          <p:nvPr/>
        </p:nvSpPr>
        <p:spPr bwMode="auto">
          <a:xfrm>
            <a:off x="1700213" y="2282825"/>
            <a:ext cx="6156324" cy="3230115"/>
          </a:xfrm>
          <a:prstGeom prst="rect">
            <a:avLst/>
          </a:prstGeom>
          <a:solidFill>
            <a:schemeClr val="accent6">
              <a:lumMod val="60000"/>
              <a:lumOff val="40000"/>
            </a:schemeClr>
          </a:solidFill>
          <a:ln>
            <a:noFill/>
          </a:ln>
          <a:effectLst/>
          <a:extLst/>
        </p:spPr>
        <p:txBody>
          <a:bodyPr wrap="square">
            <a:spAutoFit/>
          </a:bodyPr>
          <a:lstStyle/>
          <a:p>
            <a:pPr algn="ctr" fontAlgn="auto">
              <a:lnSpc>
                <a:spcPct val="115000"/>
              </a:lnSpc>
              <a:spcBef>
                <a:spcPts val="0"/>
              </a:spcBef>
              <a:spcAft>
                <a:spcPts val="600"/>
              </a:spcAft>
            </a:pPr>
            <a:r>
              <a:rPr lang="en-US" b="1" dirty="0">
                <a:latin typeface="Arial" panose="020B0604020202020204" pitchFamily="34" charset="0"/>
                <a:ea typeface="Calibri" panose="020F0502020204030204" pitchFamily="34" charset="0"/>
                <a:cs typeface="Arial" panose="020B0604020202020204" pitchFamily="34" charset="0"/>
              </a:rPr>
              <a:t>Dona Young</a:t>
            </a:r>
            <a:r>
              <a:rPr lang="en-US" dirty="0">
                <a:latin typeface="Arial" panose="020B0604020202020204" pitchFamily="34" charset="0"/>
                <a:ea typeface="Calibri" panose="020F0502020204030204" pitchFamily="34" charset="0"/>
                <a:cs typeface="Arial" panose="020B0604020202020204" pitchFamily="34" charset="0"/>
              </a:rPr>
              <a:t>, MA </a:t>
            </a:r>
            <a:r>
              <a:rPr lang="en-US" sz="1400" dirty="0">
                <a:latin typeface="Arial" panose="020B0604020202020204" pitchFamily="34" charset="0"/>
                <a:ea typeface="Calibri" panose="020F0502020204030204" pitchFamily="34" charset="0"/>
                <a:cs typeface="Arial" panose="020B0604020202020204" pitchFamily="34" charset="0"/>
              </a:rPr>
              <a:t>(Curriculum and Instruction) </a:t>
            </a:r>
            <a:endParaRPr lang="en-US" sz="1400" dirty="0" smtClean="0">
              <a:latin typeface="Arial" panose="020B0604020202020204" pitchFamily="34" charset="0"/>
              <a:ea typeface="Calibri" panose="020F0502020204030204" pitchFamily="34" charset="0"/>
              <a:cs typeface="Arial" panose="020B0604020202020204" pitchFamily="34" charset="0"/>
            </a:endParaRPr>
          </a:p>
          <a:p>
            <a:pPr algn="ctr" fontAlgn="auto">
              <a:lnSpc>
                <a:spcPct val="115000"/>
              </a:lnSpc>
              <a:spcBef>
                <a:spcPts val="0"/>
              </a:spcBef>
              <a:spcAft>
                <a:spcPts val="0"/>
              </a:spcAft>
            </a:pPr>
            <a:r>
              <a:rPr lang="en-US" sz="1600" dirty="0" smtClean="0">
                <a:latin typeface="Arial" panose="020B0604020202020204" pitchFamily="34" charset="0"/>
                <a:ea typeface="Calibri" panose="020F0502020204030204" pitchFamily="34" charset="0"/>
                <a:cs typeface="Arial" panose="020B0604020202020204" pitchFamily="34" charset="0"/>
              </a:rPr>
              <a:t>English </a:t>
            </a:r>
            <a:r>
              <a:rPr lang="en-US" sz="1600" dirty="0">
                <a:latin typeface="Arial" panose="020B0604020202020204" pitchFamily="34" charset="0"/>
                <a:ea typeface="Calibri" panose="020F0502020204030204" pitchFamily="34" charset="0"/>
                <a:cs typeface="Arial" panose="020B0604020202020204" pitchFamily="34" charset="0"/>
              </a:rPr>
              <a:t>Department, Indiana University </a:t>
            </a:r>
            <a:r>
              <a:rPr lang="en-US" sz="1600" dirty="0" smtClean="0">
                <a:latin typeface="Arial" panose="020B0604020202020204" pitchFamily="34" charset="0"/>
                <a:ea typeface="Calibri" panose="020F0502020204030204" pitchFamily="34" charset="0"/>
                <a:cs typeface="Arial" panose="020B0604020202020204" pitchFamily="34" charset="0"/>
              </a:rPr>
              <a:t>Northwest</a:t>
            </a:r>
          </a:p>
          <a:p>
            <a:pPr algn="ctr" fontAlgn="auto">
              <a:lnSpc>
                <a:spcPct val="115000"/>
              </a:lnSpc>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lvl="0" algn="ctr" fontAlgn="auto">
              <a:lnSpc>
                <a:spcPct val="115000"/>
              </a:lnSpc>
              <a:spcBef>
                <a:spcPts val="0"/>
              </a:spcBef>
              <a:spcAft>
                <a:spcPts val="600"/>
              </a:spcAft>
            </a:pPr>
            <a:r>
              <a:rPr lang="en-US" b="1" dirty="0" smtClean="0">
                <a:solidFill>
                  <a:prstClr val="black"/>
                </a:solidFill>
                <a:latin typeface="Arial" panose="020B0604020202020204" pitchFamily="34" charset="0"/>
                <a:ea typeface="Calibri" panose="020F0502020204030204" pitchFamily="34" charset="0"/>
                <a:cs typeface="Arial" panose="020B0604020202020204" pitchFamily="34" charset="0"/>
              </a:rPr>
              <a:t>Andrea </a:t>
            </a:r>
            <a:r>
              <a:rPr lang="en-US" b="1" dirty="0">
                <a:solidFill>
                  <a:prstClr val="black"/>
                </a:solidFill>
                <a:latin typeface="Arial" panose="020B0604020202020204" pitchFamily="34" charset="0"/>
                <a:ea typeface="Calibri" panose="020F0502020204030204" pitchFamily="34" charset="0"/>
                <a:cs typeface="Arial" panose="020B0604020202020204" pitchFamily="34" charset="0"/>
              </a:rPr>
              <a:t>Tamburro</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EdD</a:t>
            </a:r>
            <a:r>
              <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MSW, </a:t>
            </a:r>
            <a:endPar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fontAlgn="auto">
              <a:lnSpc>
                <a:spcPct val="115000"/>
              </a:lnSpc>
              <a:spcBef>
                <a:spcPts val="0"/>
              </a:spcBef>
              <a:spcAft>
                <a:spcPts val="600"/>
              </a:spcAft>
            </a:pPr>
            <a:r>
              <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BSW </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Program </a:t>
            </a:r>
            <a:r>
              <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Director</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Indiana </a:t>
            </a:r>
            <a:r>
              <a:rPr lang="en-US" sz="1600" dirty="0">
                <a:solidFill>
                  <a:prstClr val="black"/>
                </a:solidFill>
                <a:latin typeface="Arial" panose="020B0604020202020204" pitchFamily="34" charset="0"/>
                <a:ea typeface="Calibri" panose="020F0502020204030204" pitchFamily="34" charset="0"/>
                <a:cs typeface="Arial" panose="020B0604020202020204" pitchFamily="34" charset="0"/>
              </a:rPr>
              <a:t>University Northwest </a:t>
            </a:r>
            <a:endPar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fontAlgn="auto">
              <a:lnSpc>
                <a:spcPct val="115000"/>
              </a:lnSpc>
              <a:spcBef>
                <a:spcPts val="0"/>
              </a:spcBef>
              <a:spcAft>
                <a:spcPts val="0"/>
              </a:spcAft>
            </a:pPr>
            <a:endParaRPr lang="en-US" sz="16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0"/>
              </a:spcBef>
              <a:spcAft>
                <a:spcPts val="600"/>
              </a:spcAft>
            </a:pPr>
            <a:r>
              <a:rPr lang="en-US" b="1" dirty="0">
                <a:latin typeface="Arial" panose="020B0604020202020204" pitchFamily="34" charset="0"/>
                <a:ea typeface="Calibri" panose="020F0502020204030204" pitchFamily="34" charset="0"/>
                <a:cs typeface="Arial" panose="020B0604020202020204" pitchFamily="34" charset="0"/>
              </a:rPr>
              <a:t>Marshelia Harris</a:t>
            </a:r>
            <a:r>
              <a:rPr lang="en-US" dirty="0">
                <a:latin typeface="Arial" panose="020B0604020202020204" pitchFamily="34" charset="0"/>
                <a:ea typeface="Calibri" panose="020F0502020204030204" pitchFamily="34" charset="0"/>
                <a:cs typeface="Arial" panose="020B0604020202020204" pitchFamily="34" charset="0"/>
              </a:rPr>
              <a:t>, </a:t>
            </a:r>
            <a:r>
              <a:rPr lang="en-US" sz="1600" dirty="0" smtClean="0">
                <a:latin typeface="Arial" panose="020B0604020202020204" pitchFamily="34" charset="0"/>
                <a:ea typeface="Calibri" panose="020F0502020204030204" pitchFamily="34" charset="0"/>
                <a:cs typeface="Arial" panose="020B0604020202020204" pitchFamily="34" charset="0"/>
              </a:rPr>
              <a:t>MSW </a:t>
            </a:r>
          </a:p>
          <a:p>
            <a:pPr algn="ctr">
              <a:spcBef>
                <a:spcPts val="0"/>
              </a:spcBef>
              <a:spcAft>
                <a:spcPts val="600"/>
              </a:spcAft>
            </a:pPr>
            <a:r>
              <a:rPr lang="en-US" sz="1600" dirty="0" smtClean="0">
                <a:latin typeface="Arial" panose="020B0604020202020204" pitchFamily="34" charset="0"/>
                <a:ea typeface="Calibri" panose="020F0502020204030204" pitchFamily="34" charset="0"/>
                <a:cs typeface="Arial" panose="020B0604020202020204" pitchFamily="34" charset="0"/>
              </a:rPr>
              <a:t>BSW Field Coordinator, Indiana </a:t>
            </a:r>
            <a:r>
              <a:rPr lang="en-US" sz="1600" dirty="0">
                <a:latin typeface="Arial" panose="020B0604020202020204" pitchFamily="34" charset="0"/>
                <a:ea typeface="Calibri" panose="020F0502020204030204" pitchFamily="34" charset="0"/>
                <a:cs typeface="Arial" panose="020B0604020202020204" pitchFamily="34" charset="0"/>
              </a:rPr>
              <a:t>University </a:t>
            </a:r>
            <a:r>
              <a:rPr lang="en-US" sz="1600" dirty="0" smtClean="0">
                <a:latin typeface="Arial" panose="020B0604020202020204" pitchFamily="34" charset="0"/>
                <a:ea typeface="Calibri" panose="020F0502020204030204" pitchFamily="34" charset="0"/>
                <a:cs typeface="Arial" panose="020B0604020202020204" pitchFamily="34" charset="0"/>
              </a:rPr>
              <a:t>Northwest</a:t>
            </a:r>
            <a:endParaRPr lang="en-US" sz="1600" dirty="0">
              <a:latin typeface="Arial" panose="020B0604020202020204" pitchFamily="34" charset="0"/>
              <a:ea typeface="Calibri" panose="020F0502020204030204" pitchFamily="34" charset="0"/>
              <a:cs typeface="Arial" panose="020B0604020202020204" pitchFamily="34" charset="0"/>
            </a:endParaRPr>
          </a:p>
          <a:p>
            <a:pPr lvl="0" fontAlgn="auto">
              <a:lnSpc>
                <a:spcPct val="115000"/>
              </a:lnSpc>
              <a:spcBef>
                <a:spcPts val="0"/>
              </a:spcBef>
              <a:spcAft>
                <a:spcPts val="1000"/>
              </a:spcAft>
            </a:pP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492" y="402825"/>
            <a:ext cx="7772400" cy="936541"/>
          </a:xfrm>
        </p:spPr>
        <p:txBody>
          <a:bodyPr>
            <a:normAutofit/>
          </a:bodyPr>
          <a:lstStyle/>
          <a:p>
            <a:r>
              <a:rPr lang="en-US" sz="3200" b="1" dirty="0" smtClean="0">
                <a:latin typeface="Arial" panose="020B0604020202020204" pitchFamily="34" charset="0"/>
                <a:cs typeface="Arial" panose="020B0604020202020204" pitchFamily="34" charset="0"/>
              </a:rPr>
              <a:t>Learning Theory</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871528"/>
            <a:ext cx="7772400" cy="4148271"/>
          </a:xfrm>
        </p:spPr>
        <p:txBody>
          <a:bodyPr>
            <a:normAutofit/>
          </a:bodyPr>
          <a:lstStyle/>
          <a:p>
            <a:pPr>
              <a:lnSpc>
                <a:spcPct val="130000"/>
              </a:lnSpc>
            </a:pPr>
            <a:r>
              <a:rPr lang="en-US" b="1" dirty="0" smtClean="0">
                <a:latin typeface="Arial" panose="020B0604020202020204" pitchFamily="34" charset="0"/>
                <a:cs typeface="Arial" panose="020B0604020202020204" pitchFamily="34" charset="0"/>
              </a:rPr>
              <a:t>Taxonomy of Educational Objectives</a:t>
            </a:r>
          </a:p>
          <a:p>
            <a:pPr>
              <a:lnSpc>
                <a:spcPct val="130000"/>
              </a:lnSpc>
            </a:pPr>
            <a:r>
              <a:rPr lang="en-US" b="1" dirty="0" smtClean="0">
                <a:latin typeface="Arial" panose="020B0604020202020204" pitchFamily="34" charset="0"/>
                <a:cs typeface="Arial" panose="020B0604020202020204" pitchFamily="34" charset="0"/>
              </a:rPr>
              <a:t>Rhythm of Learning</a:t>
            </a:r>
          </a:p>
          <a:p>
            <a:pPr>
              <a:lnSpc>
                <a:spcPct val="130000"/>
              </a:lnSpc>
            </a:pPr>
            <a:r>
              <a:rPr lang="en-US" b="1" dirty="0" smtClean="0">
                <a:latin typeface="Arial" panose="020B0604020202020204" pitchFamily="34" charset="0"/>
                <a:cs typeface="Arial" panose="020B0604020202020204" pitchFamily="34" charset="0"/>
              </a:rPr>
              <a:t>Process, Practice, and Application</a:t>
            </a:r>
            <a:endParaRPr lang="en-US" b="1" dirty="0">
              <a:latin typeface="Arial" panose="020B0604020202020204" pitchFamily="34" charset="0"/>
              <a:cs typeface="Arial" panose="020B0604020202020204" pitchFamily="34" charset="0"/>
            </a:endParaRPr>
          </a:p>
          <a:p>
            <a:pPr marL="0" indent="0">
              <a:lnSpc>
                <a:spcPct val="130000"/>
              </a:lnSpc>
              <a:buNone/>
            </a:pPr>
            <a:endParaRPr lang="en-US" sz="2800" b="1" i="1" dirty="0" smtClean="0"/>
          </a:p>
          <a:p>
            <a:pPr marL="0" indent="0">
              <a:lnSpc>
                <a:spcPct val="130000"/>
              </a:lnSpc>
              <a:buNone/>
            </a:pPr>
            <a:r>
              <a:rPr lang="en-US" sz="2400" b="1" i="1" dirty="0" smtClean="0">
                <a:latin typeface="Arial" panose="020B0604020202020204" pitchFamily="34" charset="0"/>
                <a:cs typeface="Arial" panose="020B0604020202020204" pitchFamily="34" charset="0"/>
              </a:rPr>
              <a:t>As we review these . . . </a:t>
            </a:r>
          </a:p>
          <a:p>
            <a:pPr marL="0" indent="0">
              <a:lnSpc>
                <a:spcPct val="130000"/>
              </a:lnSpc>
              <a:buNone/>
            </a:pPr>
            <a:r>
              <a:rPr lang="en-US" sz="2400" b="1" i="1" dirty="0" smtClean="0">
                <a:latin typeface="Arial" panose="020B0604020202020204" pitchFamily="34" charset="0"/>
                <a:cs typeface="Arial" panose="020B0604020202020204" pitchFamily="34" charset="0"/>
              </a:rPr>
              <a:t>Where </a:t>
            </a:r>
            <a:r>
              <a:rPr lang="en-US" sz="2400" b="1" i="1" dirty="0">
                <a:latin typeface="Arial" panose="020B0604020202020204" pitchFamily="34" charset="0"/>
                <a:cs typeface="Arial" panose="020B0604020202020204" pitchFamily="34" charset="0"/>
              </a:rPr>
              <a:t>are the gaps in your curriculum?</a:t>
            </a:r>
            <a:endParaRPr lang="en-US" sz="2400" dirty="0">
              <a:latin typeface="Arial" panose="020B0604020202020204" pitchFamily="34" charset="0"/>
              <a:cs typeface="Arial" panose="020B0604020202020204" pitchFamily="34" charset="0"/>
            </a:endParaRPr>
          </a:p>
          <a:p>
            <a:pPr>
              <a:lnSpc>
                <a:spcPct val="130000"/>
              </a:lnSpc>
            </a:pPr>
            <a:endParaRPr lang="en-US" dirty="0"/>
          </a:p>
        </p:txBody>
      </p:sp>
    </p:spTree>
    <p:extLst>
      <p:ext uri="{BB962C8B-B14F-4D97-AF65-F5344CB8AC3E}">
        <p14:creationId xmlns:p14="http://schemas.microsoft.com/office/powerpoint/2010/main" val="163865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Taxonomy of </a:t>
            </a:r>
            <a:br>
              <a:rPr lang="en-US" b="1" dirty="0" smtClean="0"/>
            </a:br>
            <a:r>
              <a:rPr lang="en-US" b="1" dirty="0" smtClean="0"/>
              <a:t>Educational Objectives </a:t>
            </a:r>
            <a:r>
              <a:rPr lang="en-US" sz="3100" b="1" dirty="0" smtClean="0"/>
              <a:t>(1984)</a:t>
            </a:r>
            <a:endParaRPr lang="en-US" sz="3100" b="1" dirty="0"/>
          </a:p>
        </p:txBody>
      </p:sp>
      <p:sp>
        <p:nvSpPr>
          <p:cNvPr id="3" name="Content Placeholder 2"/>
          <p:cNvSpPr>
            <a:spLocks noGrp="1"/>
          </p:cNvSpPr>
          <p:nvPr>
            <p:ph sz="quarter" idx="1"/>
          </p:nvPr>
        </p:nvSpPr>
        <p:spPr>
          <a:xfrm>
            <a:off x="814646" y="1768979"/>
            <a:ext cx="8329353" cy="5089021"/>
          </a:xfrm>
        </p:spPr>
        <p:txBody>
          <a:bodyPr>
            <a:normAutofit fontScale="92500" lnSpcReduction="20000"/>
          </a:bodyPr>
          <a:lstStyle/>
          <a:p>
            <a:pPr marL="457200" indent="-457200">
              <a:buFont typeface="Wingdings" pitchFamily="2" charset="2"/>
              <a:buAutoNum type="arabicPeriod"/>
            </a:pPr>
            <a:r>
              <a:rPr lang="en-US" altLang="en-US" sz="2800" b="1" dirty="0" smtClean="0">
                <a:latin typeface="Arial" panose="020B0604020202020204" pitchFamily="34" charset="0"/>
                <a:cs typeface="Arial" panose="020B0604020202020204" pitchFamily="34" charset="0"/>
              </a:rPr>
              <a:t>Knowing</a:t>
            </a:r>
            <a:endParaRPr lang="en-US" altLang="en-US" sz="2800" b="1" dirty="0">
              <a:latin typeface="Arial" panose="020B0604020202020204" pitchFamily="34" charset="0"/>
              <a:cs typeface="Arial" panose="020B0604020202020204" pitchFamily="34" charset="0"/>
            </a:endParaRPr>
          </a:p>
          <a:p>
            <a:pPr marL="457200" indent="-457200">
              <a:spcAft>
                <a:spcPts val="600"/>
              </a:spcAft>
              <a:buFont typeface="Wingdings" pitchFamily="2" charset="2"/>
              <a:buAutoNum type="arabicPeriod"/>
            </a:pPr>
            <a:r>
              <a:rPr lang="en-US" altLang="en-US" sz="2800" b="1" dirty="0">
                <a:latin typeface="Arial" panose="020B0604020202020204" pitchFamily="34" charset="0"/>
                <a:cs typeface="Arial" panose="020B0604020202020204" pitchFamily="34" charset="0"/>
              </a:rPr>
              <a:t>Comprehending</a:t>
            </a:r>
          </a:p>
          <a:p>
            <a:pPr marL="457200" indent="-457200">
              <a:spcAft>
                <a:spcPts val="600"/>
              </a:spcAft>
              <a:buFont typeface="Wingdings" pitchFamily="2" charset="2"/>
              <a:buAutoNum type="arabicPeriod"/>
            </a:pPr>
            <a:r>
              <a:rPr lang="en-US" altLang="en-US" sz="2800" b="1" dirty="0" smtClean="0">
                <a:solidFill>
                  <a:srgbClr val="8A0000"/>
                </a:solidFill>
                <a:latin typeface="Arial" panose="020B0604020202020204" pitchFamily="34" charset="0"/>
                <a:cs typeface="Arial" panose="020B0604020202020204" pitchFamily="34" charset="0"/>
              </a:rPr>
              <a:t>Applying—</a:t>
            </a:r>
            <a:r>
              <a:rPr lang="en-US" altLang="en-US" sz="2800" b="1" i="1" dirty="0" smtClean="0">
                <a:solidFill>
                  <a:srgbClr val="8A0000"/>
                </a:solidFill>
                <a:latin typeface="Arial" panose="020B0604020202020204" pitchFamily="34" charset="0"/>
                <a:cs typeface="Arial" panose="020B0604020202020204" pitchFamily="34" charset="0"/>
              </a:rPr>
              <a:t>the critical dividing line</a:t>
            </a:r>
            <a:endParaRPr lang="en-US" altLang="en-US" sz="2800" b="1" i="1" dirty="0">
              <a:solidFill>
                <a:srgbClr val="8A0000"/>
              </a:solidFill>
              <a:latin typeface="Arial" panose="020B0604020202020204" pitchFamily="34" charset="0"/>
              <a:cs typeface="Arial" panose="020B0604020202020204" pitchFamily="34" charset="0"/>
            </a:endParaRPr>
          </a:p>
          <a:p>
            <a:pPr marL="457200" indent="-457200">
              <a:buFont typeface="Wingdings" pitchFamily="2" charset="2"/>
              <a:buAutoNum type="arabicPeriod"/>
            </a:pPr>
            <a:r>
              <a:rPr lang="en-US" altLang="en-US" sz="2800" b="1" dirty="0">
                <a:latin typeface="Arial" panose="020B0604020202020204" pitchFamily="34" charset="0"/>
                <a:cs typeface="Arial" panose="020B0604020202020204" pitchFamily="34" charset="0"/>
              </a:rPr>
              <a:t>Analyzing</a:t>
            </a:r>
          </a:p>
          <a:p>
            <a:pPr marL="457200" indent="-457200">
              <a:buFont typeface="Wingdings" pitchFamily="2" charset="2"/>
              <a:buAutoNum type="arabicPeriod"/>
            </a:pPr>
            <a:r>
              <a:rPr lang="en-US" altLang="en-US" sz="2800" b="1" dirty="0">
                <a:latin typeface="Arial" panose="020B0604020202020204" pitchFamily="34" charset="0"/>
                <a:cs typeface="Arial" panose="020B0604020202020204" pitchFamily="34" charset="0"/>
              </a:rPr>
              <a:t>Synthesizing</a:t>
            </a:r>
          </a:p>
          <a:p>
            <a:pPr marL="457200" indent="-457200">
              <a:buFont typeface="Wingdings" pitchFamily="2" charset="2"/>
              <a:buAutoNum type="arabicPeriod"/>
            </a:pPr>
            <a:r>
              <a:rPr lang="en-US" altLang="en-US" sz="2800" b="1" dirty="0" smtClean="0">
                <a:latin typeface="Arial" panose="020B0604020202020204" pitchFamily="34" charset="0"/>
                <a:cs typeface="Arial" panose="020B0604020202020204" pitchFamily="34" charset="0"/>
              </a:rPr>
              <a:t>Evaluating</a:t>
            </a:r>
          </a:p>
          <a:p>
            <a:pPr marL="457200" indent="-457200">
              <a:buFont typeface="Wingdings" pitchFamily="2" charset="2"/>
              <a:buAutoNum type="arabicPeriod"/>
            </a:pPr>
            <a:endParaRPr lang="en-US" altLang="en-US" sz="2800" b="1" dirty="0">
              <a:latin typeface="Arial" panose="020B0604020202020204" pitchFamily="34" charset="0"/>
              <a:cs typeface="Arial" panose="020B0604020202020204" pitchFamily="34" charset="0"/>
            </a:endParaRPr>
          </a:p>
          <a:p>
            <a:pPr marL="0" indent="0">
              <a:spcAft>
                <a:spcPts val="600"/>
              </a:spcAft>
              <a:buNone/>
            </a:pPr>
            <a:r>
              <a:rPr lang="en-US" altLang="en-US" sz="2200" b="1" i="1" dirty="0" smtClean="0">
                <a:latin typeface="Arial" panose="020B0604020202020204" pitchFamily="34" charset="0"/>
                <a:cs typeface="Arial" panose="020B0604020202020204" pitchFamily="34" charset="0"/>
              </a:rPr>
              <a:t>Have you ever wondered how a student can write a brilliant doctoral thesis but not understand what a sentence is—or isn’t? </a:t>
            </a:r>
          </a:p>
          <a:p>
            <a:pPr marL="0" indent="0">
              <a:buNone/>
            </a:pPr>
            <a:r>
              <a:rPr lang="en-US" altLang="en-US" sz="2200" b="1" dirty="0" smtClean="0">
                <a:latin typeface="Arial" panose="020B0604020202020204" pitchFamily="34" charset="0"/>
                <a:cs typeface="Arial" panose="020B0604020202020204" pitchFamily="34" charset="0"/>
              </a:rPr>
              <a:t>Learners must develop competency in each content area. </a:t>
            </a:r>
          </a:p>
          <a:p>
            <a:pPr marL="0" indent="0">
              <a:buNone/>
            </a:pPr>
            <a:endParaRPr lang="en-US" altLang="en-US" sz="2200" b="1" dirty="0" smtClean="0">
              <a:latin typeface="Arial" panose="020B0604020202020204" pitchFamily="34" charset="0"/>
              <a:cs typeface="Arial" panose="020B0604020202020204" pitchFamily="34" charset="0"/>
            </a:endParaRPr>
          </a:p>
          <a:p>
            <a:pPr marL="0" indent="0">
              <a:buNone/>
            </a:pPr>
            <a:r>
              <a:rPr lang="en-US" sz="2200" dirty="0" smtClean="0"/>
              <a:t>Bloom, B. (Ed.). (1984). </a:t>
            </a:r>
            <a:r>
              <a:rPr lang="en-US" sz="2200" i="1" dirty="0" smtClean="0"/>
              <a:t>The taxonomy of educational objectives.</a:t>
            </a:r>
            <a:r>
              <a:rPr lang="en-US" sz="2200" dirty="0" smtClean="0"/>
              <a:t> Boston, MA: Addison 	Wesley Publishing Company.</a:t>
            </a:r>
          </a:p>
          <a:p>
            <a:pPr marL="0" indent="0">
              <a:buNone/>
            </a:pPr>
            <a:endParaRPr lang="en-US" alt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207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Arial" panose="020B0604020202020204" pitchFamily="34" charset="0"/>
                <a:cs typeface="Arial" panose="020B0604020202020204" pitchFamily="34" charset="0"/>
              </a:rPr>
              <a:t>Whitehead’s Rhythm of Learning </a:t>
            </a:r>
            <a:r>
              <a:rPr lang="en-US" sz="2400" b="1" dirty="0" smtClean="0">
                <a:latin typeface="Arial" panose="020B0604020202020204" pitchFamily="34" charset="0"/>
                <a:cs typeface="Arial" panose="020B0604020202020204" pitchFamily="34" charset="0"/>
              </a:rPr>
              <a:t>(1967)</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81645" y="1657884"/>
            <a:ext cx="8462356" cy="5200116"/>
          </a:xfrm>
        </p:spPr>
        <p:txBody>
          <a:bodyPr>
            <a:normAutofit fontScale="85000" lnSpcReduction="20000"/>
          </a:bodyPr>
          <a:lstStyle/>
          <a:p>
            <a:pPr>
              <a:buFont typeface="Wingdings" pitchFamily="2" charset="2"/>
              <a:buNone/>
            </a:pPr>
            <a:r>
              <a:rPr lang="en-US" altLang="en-US" b="1" i="1" dirty="0" smtClean="0">
                <a:solidFill>
                  <a:srgbClr val="3A70A6"/>
                </a:solidFill>
                <a:latin typeface="Arial" panose="020B0604020202020204" pitchFamily="34" charset="0"/>
                <a:cs typeface="Arial" panose="020B0604020202020204" pitchFamily="34" charset="0"/>
              </a:rPr>
              <a:t>A cyclical process . . .</a:t>
            </a:r>
          </a:p>
          <a:p>
            <a:pPr>
              <a:buFont typeface="Wingdings" pitchFamily="2" charset="2"/>
              <a:buNone/>
            </a:pPr>
            <a:endParaRPr lang="en-US" altLang="en-US" sz="3200" b="1" dirty="0" smtClean="0">
              <a:solidFill>
                <a:srgbClr val="3A70A6"/>
              </a:solidFill>
              <a:latin typeface="Arial" panose="020B0604020202020204" pitchFamily="34" charset="0"/>
              <a:cs typeface="Arial" panose="020B0604020202020204" pitchFamily="34" charset="0"/>
            </a:endParaRPr>
          </a:p>
          <a:p>
            <a:pPr>
              <a:buFont typeface="Wingdings" pitchFamily="2" charset="2"/>
              <a:buNone/>
            </a:pPr>
            <a:r>
              <a:rPr lang="en-US" altLang="en-US" sz="3200" b="1" dirty="0" smtClean="0">
                <a:solidFill>
                  <a:srgbClr val="3A70A6"/>
                </a:solidFill>
                <a:latin typeface="Arial" panose="020B0604020202020204" pitchFamily="34" charset="0"/>
                <a:cs typeface="Arial" panose="020B0604020202020204" pitchFamily="34" charset="0"/>
              </a:rPr>
              <a:t>Romance</a:t>
            </a:r>
            <a:r>
              <a:rPr lang="en-US" altLang="en-US" sz="3200" b="1" dirty="0">
                <a:solidFill>
                  <a:srgbClr val="3A70A6"/>
                </a:solidFill>
                <a:latin typeface="Arial" panose="020B0604020202020204" pitchFamily="34" charset="0"/>
                <a:cs typeface="Arial" panose="020B0604020202020204" pitchFamily="34" charset="0"/>
              </a:rPr>
              <a:t>:	</a:t>
            </a:r>
            <a:r>
              <a:rPr lang="en-US" altLang="en-US" sz="3200" b="1" dirty="0" smtClean="0">
                <a:solidFill>
                  <a:srgbClr val="3A70A6"/>
                </a:solidFill>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Invite </a:t>
            </a:r>
            <a:r>
              <a:rPr lang="en-US" altLang="en-US" b="1" dirty="0">
                <a:latin typeface="Arial" panose="020B0604020202020204" pitchFamily="34" charset="0"/>
                <a:cs typeface="Arial" panose="020B0604020202020204" pitchFamily="34" charset="0"/>
              </a:rPr>
              <a:t>fun and exploration </a:t>
            </a:r>
          </a:p>
          <a:p>
            <a:pPr>
              <a:buFont typeface="Wingdings" pitchFamily="2" charset="2"/>
              <a:buNone/>
            </a:pPr>
            <a:r>
              <a:rPr lang="en-US" altLang="en-US" b="1" dirty="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into </a:t>
            </a:r>
            <a:r>
              <a:rPr lang="en-US" altLang="en-US" b="1" dirty="0">
                <a:latin typeface="Arial" panose="020B0604020202020204" pitchFamily="34" charset="0"/>
                <a:cs typeface="Arial" panose="020B0604020202020204" pitchFamily="34" charset="0"/>
              </a:rPr>
              <a:t>the learning environment</a:t>
            </a:r>
          </a:p>
          <a:p>
            <a:pPr>
              <a:buFont typeface="Wingdings" pitchFamily="2" charset="2"/>
              <a:buNone/>
            </a:pPr>
            <a:endParaRPr lang="en-US" altLang="en-US" sz="1600" b="1" dirty="0">
              <a:solidFill>
                <a:schemeClr val="accent2"/>
              </a:solidFill>
              <a:latin typeface="Arial" panose="020B0604020202020204" pitchFamily="34" charset="0"/>
              <a:cs typeface="Arial" panose="020B0604020202020204" pitchFamily="34" charset="0"/>
            </a:endParaRPr>
          </a:p>
          <a:p>
            <a:pPr>
              <a:buFont typeface="Wingdings" pitchFamily="2" charset="2"/>
              <a:buNone/>
            </a:pPr>
            <a:r>
              <a:rPr lang="en-US" altLang="en-US" sz="3200" b="1" dirty="0">
                <a:solidFill>
                  <a:schemeClr val="accent2"/>
                </a:solidFill>
                <a:latin typeface="Arial" panose="020B0604020202020204" pitchFamily="34" charset="0"/>
                <a:cs typeface="Arial" panose="020B0604020202020204" pitchFamily="34" charset="0"/>
              </a:rPr>
              <a:t>Precision:	</a:t>
            </a:r>
            <a:r>
              <a:rPr lang="en-US" altLang="en-US" sz="3200" b="1" dirty="0" smtClean="0">
                <a:solidFill>
                  <a:schemeClr val="accent2"/>
                </a:solidFill>
                <a:latin typeface="Arial" panose="020B0604020202020204" pitchFamily="34" charset="0"/>
                <a:cs typeface="Arial" panose="020B0604020202020204" pitchFamily="34" charset="0"/>
              </a:rPr>
              <a:t>	</a:t>
            </a:r>
            <a:r>
              <a:rPr lang="en-US" altLang="en-US" b="1" i="1" dirty="0" smtClean="0">
                <a:solidFill>
                  <a:srgbClr val="005DA2"/>
                </a:solidFill>
                <a:latin typeface="Arial" panose="020B0604020202020204" pitchFamily="34" charset="0"/>
                <a:cs typeface="Arial" panose="020B0604020202020204" pitchFamily="34" charset="0"/>
              </a:rPr>
              <a:t>Practice</a:t>
            </a:r>
            <a:r>
              <a:rPr lang="en-US" altLang="en-US" b="1" i="1" dirty="0">
                <a:solidFill>
                  <a:srgbClr val="005DA2"/>
                </a:solidFill>
                <a:latin typeface="Arial" panose="020B0604020202020204" pitchFamily="34" charset="0"/>
                <a:cs typeface="Arial" panose="020B0604020202020204" pitchFamily="34" charset="0"/>
              </a:rPr>
              <a:t>, Practice, Practice</a:t>
            </a:r>
            <a:endParaRPr lang="en-US" altLang="en-US" sz="3100" b="1" i="1" dirty="0">
              <a:solidFill>
                <a:srgbClr val="005DA2"/>
              </a:solidFill>
              <a:latin typeface="Arial" panose="020B0604020202020204" pitchFamily="34" charset="0"/>
              <a:cs typeface="Arial" panose="020B0604020202020204" pitchFamily="34" charset="0"/>
            </a:endParaRPr>
          </a:p>
          <a:p>
            <a:pPr>
              <a:buFont typeface="Wingdings" pitchFamily="2" charset="2"/>
              <a:buNone/>
            </a:pPr>
            <a:endParaRPr lang="en-US" altLang="en-US" b="1" dirty="0">
              <a:solidFill>
                <a:schemeClr val="tx2"/>
              </a:solidFill>
              <a:latin typeface="Arial" panose="020B0604020202020204" pitchFamily="34" charset="0"/>
              <a:cs typeface="Arial" panose="020B0604020202020204" pitchFamily="34" charset="0"/>
            </a:endParaRPr>
          </a:p>
          <a:p>
            <a:pPr>
              <a:buFont typeface="Wingdings" pitchFamily="2" charset="2"/>
              <a:buNone/>
            </a:pPr>
            <a:r>
              <a:rPr lang="en-US" altLang="en-US" sz="3200" b="1" dirty="0">
                <a:solidFill>
                  <a:schemeClr val="tx2"/>
                </a:solidFill>
                <a:latin typeface="Arial" panose="020B0604020202020204" pitchFamily="34" charset="0"/>
                <a:cs typeface="Arial" panose="020B0604020202020204" pitchFamily="34" charset="0"/>
              </a:rPr>
              <a:t>Generalization:	</a:t>
            </a:r>
            <a:r>
              <a:rPr lang="en-US" altLang="en-US" b="1" dirty="0">
                <a:latin typeface="Arial" panose="020B0604020202020204" pitchFamily="34" charset="0"/>
                <a:cs typeface="Arial" panose="020B0604020202020204" pitchFamily="34" charset="0"/>
              </a:rPr>
              <a:t>Apply principles and concepts </a:t>
            </a:r>
          </a:p>
          <a:p>
            <a:pPr>
              <a:buFont typeface="Wingdings" pitchFamily="2" charset="2"/>
              <a:buNone/>
            </a:pPr>
            <a:r>
              <a:rPr lang="en-US" altLang="en-US" b="1" dirty="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to </a:t>
            </a:r>
            <a:r>
              <a:rPr lang="en-US" altLang="en-US" b="1" dirty="0">
                <a:latin typeface="Arial" panose="020B0604020202020204" pitchFamily="34" charset="0"/>
                <a:cs typeface="Arial" panose="020B0604020202020204" pitchFamily="34" charset="0"/>
              </a:rPr>
              <a:t>real-world situations</a:t>
            </a:r>
          </a:p>
          <a:p>
            <a:pPr marL="0" indent="0">
              <a:buNone/>
            </a:pPr>
            <a:endParaRPr lang="en-US" altLang="en-US" sz="2400" b="1" dirty="0" smtClean="0">
              <a:latin typeface="Arial" panose="020B0604020202020204" pitchFamily="34" charset="0"/>
              <a:cs typeface="Arial" panose="020B0604020202020204" pitchFamily="34" charset="0"/>
            </a:endParaRPr>
          </a:p>
          <a:p>
            <a:pPr marL="0" indent="0">
              <a:spcBef>
                <a:spcPts val="0"/>
              </a:spcBef>
              <a:buNone/>
            </a:pPr>
            <a:endParaRPr lang="en-US" sz="2200" b="1" i="1" dirty="0">
              <a:latin typeface="Arial" panose="020B0604020202020204" pitchFamily="34" charset="0"/>
              <a:cs typeface="Arial" panose="020B0604020202020204" pitchFamily="34" charset="0"/>
            </a:endParaRPr>
          </a:p>
          <a:p>
            <a:pPr marL="0" indent="0">
              <a:spcBef>
                <a:spcPts val="0"/>
              </a:spcBef>
              <a:buNone/>
            </a:pPr>
            <a:r>
              <a:rPr lang="en-US" sz="2200" b="1" dirty="0" smtClean="0">
                <a:latin typeface="Arial" panose="020B0604020202020204" pitchFamily="34" charset="0"/>
                <a:cs typeface="Arial" panose="020B0604020202020204" pitchFamily="34" charset="0"/>
              </a:rPr>
              <a:t>To </a:t>
            </a:r>
            <a:r>
              <a:rPr lang="en-US" sz="2200" b="1" dirty="0">
                <a:latin typeface="Arial" panose="020B0604020202020204" pitchFamily="34" charset="0"/>
                <a:cs typeface="Arial" panose="020B0604020202020204" pitchFamily="34" charset="0"/>
              </a:rPr>
              <a:t>explore the power of practice, see Malcolm Gladwell’s </a:t>
            </a:r>
            <a:r>
              <a:rPr lang="en-US" sz="2200" b="1" i="1" dirty="0">
                <a:latin typeface="Arial" panose="020B0604020202020204" pitchFamily="34" charset="0"/>
                <a:cs typeface="Arial" panose="020B0604020202020204" pitchFamily="34" charset="0"/>
              </a:rPr>
              <a:t>The Outliers: The Story of Success (2011). </a:t>
            </a:r>
            <a:r>
              <a:rPr lang="en-US" sz="2200" b="1" dirty="0" smtClean="0">
                <a:latin typeface="Arial" panose="020B0604020202020204" pitchFamily="34" charset="0"/>
                <a:cs typeface="Arial" panose="020B0604020202020204" pitchFamily="34" charset="0"/>
              </a:rPr>
              <a:t>However, student motivation is key to all </a:t>
            </a:r>
            <a:r>
              <a:rPr lang="en-US" sz="2200" b="1" i="1" dirty="0" smtClean="0">
                <a:latin typeface="Arial" panose="020B0604020202020204" pitchFamily="34" charset="0"/>
                <a:cs typeface="Arial" panose="020B0604020202020204" pitchFamily="34" charset="0"/>
              </a:rPr>
              <a:t>success: What does “trying too hard” mean?</a:t>
            </a:r>
          </a:p>
          <a:p>
            <a:pPr marL="0" indent="0">
              <a:spcBef>
                <a:spcPts val="0"/>
              </a:spcBef>
              <a:buNone/>
            </a:pPr>
            <a:endParaRPr lang="en-US" sz="2400" dirty="0" smtClean="0"/>
          </a:p>
          <a:p>
            <a:pPr marL="0" indent="0">
              <a:spcBef>
                <a:spcPts val="0"/>
              </a:spcBef>
              <a:buNone/>
            </a:pPr>
            <a:r>
              <a:rPr lang="en-US" sz="2400" b="1" dirty="0" smtClean="0"/>
              <a:t>Whitehead</a:t>
            </a:r>
            <a:r>
              <a:rPr lang="en-US" sz="2400" b="1" dirty="0"/>
              <a:t>, A. N. (1967). </a:t>
            </a:r>
            <a:r>
              <a:rPr lang="en-US" sz="2400" b="1" i="1" dirty="0"/>
              <a:t>The aims of education. </a:t>
            </a:r>
            <a:r>
              <a:rPr lang="en-US" sz="2400" b="1" dirty="0"/>
              <a:t>New York, NY: Free Press.</a:t>
            </a:r>
          </a:p>
          <a:p>
            <a:pPr marL="0" indent="0">
              <a:spcBef>
                <a:spcPts val="0"/>
              </a:spcBef>
              <a:buNone/>
            </a:pPr>
            <a:endParaRPr lang="en-US" sz="2200" b="1" i="1" dirty="0" smtClean="0">
              <a:latin typeface="Arial" panose="020B0604020202020204" pitchFamily="34" charset="0"/>
              <a:cs typeface="Arial" panose="020B0604020202020204" pitchFamily="34" charset="0"/>
            </a:endParaRPr>
          </a:p>
          <a:p>
            <a:pPr marL="0" indent="0">
              <a:spcBef>
                <a:spcPts val="0"/>
              </a:spcBef>
              <a:buNone/>
            </a:pPr>
            <a:endParaRPr lang="en-US" sz="2200" b="1" i="1" dirty="0" smtClean="0">
              <a:latin typeface="Arial" panose="020B0604020202020204" pitchFamily="34" charset="0"/>
              <a:cs typeface="Arial" panose="020B0604020202020204" pitchFamily="34" charset="0"/>
            </a:endParaRPr>
          </a:p>
          <a:p>
            <a:pPr marL="0" indent="0">
              <a:spcBef>
                <a:spcPts val="0"/>
              </a:spcBef>
              <a:buNone/>
            </a:pPr>
            <a:endParaRPr lang="en-US" sz="2200" b="1" i="1" dirty="0">
              <a:latin typeface="Arial" panose="020B0604020202020204" pitchFamily="34" charset="0"/>
              <a:cs typeface="Arial" panose="020B0604020202020204" pitchFamily="34" charset="0"/>
            </a:endParaRPr>
          </a:p>
          <a:p>
            <a:pPr marL="0" indent="0">
              <a:spcBef>
                <a:spcPts val="0"/>
              </a:spcBef>
              <a:buNone/>
            </a:pPr>
            <a:endParaRPr lang="en-US" sz="2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8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Words of Wisdom</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fontScale="85000" lnSpcReduction="10000"/>
          </a:bodyPr>
          <a:lstStyle/>
          <a:p>
            <a:endParaRPr lang="en-US" altLang="en-US" b="1" i="1" dirty="0" smtClean="0">
              <a:latin typeface="Arial" panose="020B0604020202020204" pitchFamily="34" charset="0"/>
              <a:cs typeface="Arial" panose="020B0604020202020204" pitchFamily="34" charset="0"/>
            </a:endParaRPr>
          </a:p>
          <a:p>
            <a:pPr>
              <a:lnSpc>
                <a:spcPct val="130000"/>
              </a:lnSpc>
            </a:pPr>
            <a:r>
              <a:rPr lang="en-US" altLang="en-US" sz="2800" b="1" i="1" dirty="0">
                <a:latin typeface="Arial" panose="020B0604020202020204" pitchFamily="34" charset="0"/>
                <a:cs typeface="Arial" panose="020B0604020202020204" pitchFamily="34" charset="0"/>
              </a:rPr>
              <a:t>To improve learning, it’s not necessarily doing better the things you are already doing, but sometimes it’s beginning to do things that you are not doing at all.</a:t>
            </a:r>
          </a:p>
          <a:p>
            <a:pPr>
              <a:lnSpc>
                <a:spcPct val="130000"/>
              </a:lnSpc>
            </a:pPr>
            <a:endParaRPr lang="en-US" altLang="en-US" b="1" i="1" dirty="0" smtClean="0">
              <a:latin typeface="Arial" panose="020B0604020202020204" pitchFamily="34" charset="0"/>
              <a:cs typeface="Arial" panose="020B0604020202020204" pitchFamily="34" charset="0"/>
            </a:endParaRPr>
          </a:p>
          <a:p>
            <a:pPr>
              <a:lnSpc>
                <a:spcPct val="130000"/>
              </a:lnSpc>
            </a:pPr>
            <a:r>
              <a:rPr lang="en-US" altLang="en-US" b="1" i="1" dirty="0" smtClean="0">
                <a:latin typeface="Arial" panose="020B0604020202020204" pitchFamily="34" charset="0"/>
                <a:cs typeface="Arial" panose="020B0604020202020204" pitchFamily="34" charset="0"/>
              </a:rPr>
              <a:t>The </a:t>
            </a:r>
            <a:r>
              <a:rPr lang="en-US" altLang="en-US" b="1" i="1" dirty="0">
                <a:latin typeface="Arial" panose="020B0604020202020204" pitchFamily="34" charset="0"/>
                <a:cs typeface="Arial" panose="020B0604020202020204" pitchFamily="34" charset="0"/>
              </a:rPr>
              <a:t>tendency is to think of most subjects as giving answers, and that is not primarily what ought to be . . . but rather for the learner to see the principles that are useful and try to get answers for themselves. </a:t>
            </a:r>
            <a:endParaRPr lang="en-US" b="1" dirty="0"/>
          </a:p>
          <a:p>
            <a:endParaRPr lang="en-US" dirty="0"/>
          </a:p>
        </p:txBody>
      </p:sp>
    </p:spTree>
    <p:extLst>
      <p:ext uri="{BB962C8B-B14F-4D97-AF65-F5344CB8AC3E}">
        <p14:creationId xmlns:p14="http://schemas.microsoft.com/office/powerpoint/2010/main" val="3867977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sz="quarter" idx="1"/>
          </p:nvPr>
        </p:nvSpPr>
        <p:spPr>
          <a:xfrm>
            <a:off x="871671" y="1837345"/>
            <a:ext cx="7979031" cy="4735981"/>
          </a:xfrm>
        </p:spPr>
        <p:txBody>
          <a:bodyPr>
            <a:normAutofit/>
          </a:bodyPr>
          <a:lstStyle/>
          <a:p>
            <a:pPr>
              <a:lnSpc>
                <a:spcPct val="130000"/>
              </a:lnSpc>
              <a:spcBef>
                <a:spcPts val="0"/>
              </a:spcBef>
              <a:spcAft>
                <a:spcPts val="1800"/>
              </a:spcAft>
            </a:pPr>
            <a:r>
              <a:rPr lang="en-US" altLang="en-US" sz="2400" b="1" i="1" dirty="0" smtClean="0">
                <a:latin typeface="Arial" panose="020B0604020202020204" pitchFamily="34" charset="0"/>
                <a:cs typeface="Arial" panose="020B0604020202020204" pitchFamily="34" charset="0"/>
              </a:rPr>
              <a:t>Knowledge </a:t>
            </a:r>
            <a:r>
              <a:rPr lang="en-US" altLang="en-US" sz="2400" b="1" i="1" dirty="0">
                <a:latin typeface="Arial" panose="020B0604020202020204" pitchFamily="34" charset="0"/>
                <a:cs typeface="Arial" panose="020B0604020202020204" pitchFamily="34" charset="0"/>
              </a:rPr>
              <a:t>is created by the person who is using it, and thus that knowledge can only be transferred insofar as the ideas become active in the mind and actions of the learner</a:t>
            </a:r>
            <a:r>
              <a:rPr lang="en-US" altLang="en-US" sz="2400" b="1" i="1" dirty="0" smtClean="0">
                <a:latin typeface="Arial" panose="020B0604020202020204" pitchFamily="34" charset="0"/>
                <a:cs typeface="Arial" panose="020B0604020202020204" pitchFamily="34" charset="0"/>
              </a:rPr>
              <a:t>.</a:t>
            </a:r>
          </a:p>
          <a:p>
            <a:pPr marL="0" indent="0">
              <a:lnSpc>
                <a:spcPct val="130000"/>
              </a:lnSpc>
              <a:spcBef>
                <a:spcPts val="0"/>
              </a:spcBef>
              <a:spcAft>
                <a:spcPts val="1800"/>
              </a:spcAft>
              <a:buNone/>
            </a:pPr>
            <a:r>
              <a:rPr lang="en-US" altLang="en-US" sz="2400" b="1" i="1" dirty="0">
                <a:latin typeface="Arial" panose="020B0604020202020204" pitchFamily="34" charset="0"/>
                <a:cs typeface="Arial" panose="020B0604020202020204" pitchFamily="34" charset="0"/>
              </a:rPr>
              <a:t>	</a:t>
            </a:r>
            <a:r>
              <a:rPr lang="en-US" altLang="en-US" sz="2400" b="1" i="1" dirty="0" smtClean="0">
                <a:latin typeface="Arial" panose="020B0604020202020204" pitchFamily="34" charset="0"/>
                <a:cs typeface="Arial" panose="020B0604020202020204" pitchFamily="34" charset="0"/>
              </a:rPr>
              <a:t>			—Ralph W. Tyler</a:t>
            </a:r>
          </a:p>
          <a:p>
            <a:pPr>
              <a:lnSpc>
                <a:spcPct val="130000"/>
              </a:lnSpc>
              <a:spcBef>
                <a:spcPts val="0"/>
              </a:spcBef>
              <a:spcAft>
                <a:spcPts val="1800"/>
              </a:spcAft>
            </a:pPr>
            <a:endParaRPr lang="en-US" altLang="en-US" sz="600" b="1" i="1" dirty="0">
              <a:latin typeface="Arial" panose="020B0604020202020204" pitchFamily="34" charset="0"/>
              <a:cs typeface="Arial" panose="020B0604020202020204" pitchFamily="34" charset="0"/>
            </a:endParaRPr>
          </a:p>
          <a:p>
            <a:pPr>
              <a:lnSpc>
                <a:spcPct val="130000"/>
              </a:lnSpc>
              <a:spcBef>
                <a:spcPts val="0"/>
              </a:spcBef>
              <a:spcAft>
                <a:spcPts val="1800"/>
              </a:spcAft>
            </a:pPr>
            <a:endParaRPr lang="en-US" altLang="en-US" sz="1400" b="1" i="1" dirty="0" smtClean="0">
              <a:latin typeface="Arial" panose="020B0604020202020204" pitchFamily="34" charset="0"/>
              <a:cs typeface="Arial" panose="020B0604020202020204" pitchFamily="34" charset="0"/>
            </a:endParaRPr>
          </a:p>
          <a:p>
            <a:pPr marL="0" indent="0">
              <a:lnSpc>
                <a:spcPct val="130000"/>
              </a:lnSpc>
              <a:spcBef>
                <a:spcPts val="0"/>
              </a:spcBef>
              <a:spcAft>
                <a:spcPts val="1800"/>
              </a:spcAft>
              <a:buNone/>
            </a:pPr>
            <a:r>
              <a:rPr lang="en-US" altLang="en-US" sz="2000" b="1" i="1" dirty="0" smtClean="0">
                <a:solidFill>
                  <a:srgbClr val="005DA2"/>
                </a:solidFill>
                <a:latin typeface="Arial" panose="020B0604020202020204" pitchFamily="34" charset="0"/>
                <a:cs typeface="Arial" panose="020B0604020202020204" pitchFamily="34" charset="0"/>
              </a:rPr>
              <a:t>We think of the arts as being creative—but learning itself is a creative process . . . a process of creating. </a:t>
            </a:r>
          </a:p>
        </p:txBody>
      </p:sp>
    </p:spTree>
    <p:extLst>
      <p:ext uri="{BB962C8B-B14F-4D97-AF65-F5344CB8AC3E}">
        <p14:creationId xmlns:p14="http://schemas.microsoft.com/office/powerpoint/2010/main" val="54643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8A0000"/>
                </a:solidFill>
                <a:latin typeface="Arial" panose="020B0604020202020204" pitchFamily="34" charset="0"/>
                <a:cs typeface="Arial" panose="020B0604020202020204" pitchFamily="34" charset="0"/>
              </a:rPr>
              <a:t>Learning as a process of creating . . .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714895" y="1878675"/>
            <a:ext cx="8429105" cy="4438997"/>
          </a:xfrm>
        </p:spPr>
        <p:txBody>
          <a:bodyPr>
            <a:normAutofit lnSpcReduction="10000"/>
          </a:bodyPr>
          <a:lstStyle/>
          <a:p>
            <a:pPr>
              <a:lnSpc>
                <a:spcPct val="130000"/>
              </a:lnSpc>
            </a:pPr>
            <a:r>
              <a:rPr lang="en-US" b="1" i="1" dirty="0" smtClean="0">
                <a:latin typeface="Arial" panose="020B0604020202020204" pitchFamily="34" charset="0"/>
                <a:cs typeface="Arial" panose="020B0604020202020204" pitchFamily="34" charset="0"/>
              </a:rPr>
              <a:t>What is a </a:t>
            </a:r>
            <a:r>
              <a:rPr lang="en-US" b="1" i="1" dirty="0" smtClean="0">
                <a:solidFill>
                  <a:srgbClr val="8A0000"/>
                </a:solidFill>
                <a:latin typeface="Arial" panose="020B0604020202020204" pitchFamily="34" charset="0"/>
                <a:cs typeface="Arial" panose="020B0604020202020204" pitchFamily="34" charset="0"/>
              </a:rPr>
              <a:t>process approach</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with writing?</a:t>
            </a:r>
          </a:p>
          <a:p>
            <a:pPr marL="320040" lvl="1" indent="0">
              <a:lnSpc>
                <a:spcPct val="130000"/>
              </a:lnSpc>
              <a:buNone/>
            </a:pPr>
            <a:endParaRPr lang="en-US" b="1" i="1" dirty="0">
              <a:latin typeface="Arial" panose="020B0604020202020204" pitchFamily="34" charset="0"/>
              <a:cs typeface="Arial" panose="020B0604020202020204" pitchFamily="34" charset="0"/>
            </a:endParaRPr>
          </a:p>
          <a:p>
            <a:pPr>
              <a:lnSpc>
                <a:spcPct val="130000"/>
              </a:lnSpc>
            </a:pPr>
            <a:r>
              <a:rPr lang="en-US" b="1" i="1" dirty="0" smtClean="0">
                <a:latin typeface="Arial" panose="020B0604020202020204" pitchFamily="34" charset="0"/>
                <a:cs typeface="Arial" panose="020B0604020202020204" pitchFamily="34" charset="0"/>
              </a:rPr>
              <a:t>How does a </a:t>
            </a:r>
            <a:r>
              <a:rPr lang="en-US" b="1" i="1" dirty="0" smtClean="0">
                <a:solidFill>
                  <a:srgbClr val="8A0000"/>
                </a:solidFill>
                <a:latin typeface="Arial" panose="020B0604020202020204" pitchFamily="34" charset="0"/>
                <a:cs typeface="Arial" panose="020B0604020202020204" pitchFamily="34" charset="0"/>
              </a:rPr>
              <a:t>process approach </a:t>
            </a:r>
            <a:r>
              <a:rPr lang="en-US" b="1" i="1" dirty="0" smtClean="0">
                <a:latin typeface="Arial" panose="020B0604020202020204" pitchFamily="34" charset="0"/>
                <a:cs typeface="Arial" panose="020B0604020202020204" pitchFamily="34" charset="0"/>
              </a:rPr>
              <a:t>differ from a </a:t>
            </a:r>
            <a:r>
              <a:rPr lang="en-US" b="1" i="1" dirty="0" smtClean="0">
                <a:solidFill>
                  <a:srgbClr val="8A0000"/>
                </a:solidFill>
                <a:latin typeface="Arial" panose="020B0604020202020204" pitchFamily="34" charset="0"/>
                <a:cs typeface="Arial" panose="020B0604020202020204" pitchFamily="34" charset="0"/>
              </a:rPr>
              <a:t>traditional approach</a:t>
            </a:r>
            <a:r>
              <a:rPr lang="en-US" b="1" i="1" dirty="0" smtClean="0">
                <a:latin typeface="Arial" panose="020B0604020202020204" pitchFamily="34" charset="0"/>
                <a:cs typeface="Arial" panose="020B0604020202020204" pitchFamily="34" charset="0"/>
              </a:rPr>
              <a:t>?</a:t>
            </a:r>
          </a:p>
          <a:p>
            <a:pPr>
              <a:lnSpc>
                <a:spcPct val="130000"/>
              </a:lnSpc>
            </a:pPr>
            <a:endParaRPr lang="en-US" b="1" i="1" dirty="0" smtClean="0">
              <a:latin typeface="Arial" panose="020B0604020202020204" pitchFamily="34" charset="0"/>
              <a:cs typeface="Arial" panose="020B0604020202020204" pitchFamily="34" charset="0"/>
            </a:endParaRPr>
          </a:p>
          <a:p>
            <a:pPr marL="274320" lvl="1" indent="-274320">
              <a:lnSpc>
                <a:spcPct val="130000"/>
              </a:lnSpc>
              <a:spcBef>
                <a:spcPts val="580"/>
              </a:spcBef>
              <a:buClr>
                <a:schemeClr val="accent1"/>
              </a:buClr>
            </a:pPr>
            <a:r>
              <a:rPr lang="en-US" b="1" i="1" dirty="0" smtClean="0">
                <a:latin typeface="Arial" panose="020B0604020202020204" pitchFamily="34" charset="0"/>
                <a:cs typeface="Arial" panose="020B0604020202020204" pitchFamily="34" charset="0"/>
              </a:rPr>
              <a:t>What </a:t>
            </a:r>
            <a:r>
              <a:rPr lang="en-US" b="1" i="1" dirty="0">
                <a:solidFill>
                  <a:srgbClr val="8A0000"/>
                </a:solidFill>
                <a:latin typeface="Arial" panose="020B0604020202020204" pitchFamily="34" charset="0"/>
                <a:cs typeface="Arial" panose="020B0604020202020204" pitchFamily="34" charset="0"/>
              </a:rPr>
              <a:t>methods</a:t>
            </a:r>
            <a:r>
              <a:rPr lang="en-US" b="1" i="1" dirty="0">
                <a:solidFill>
                  <a:srgbClr val="C00000"/>
                </a:solidFill>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support process?</a:t>
            </a:r>
          </a:p>
          <a:p>
            <a:pPr>
              <a:lnSpc>
                <a:spcPct val="130000"/>
              </a:lnSpc>
            </a:pPr>
            <a:r>
              <a:rPr lang="en-US" sz="2400" b="1" i="1" dirty="0">
                <a:latin typeface="Arial" panose="020B0604020202020204" pitchFamily="34" charset="0"/>
                <a:cs typeface="Arial" panose="020B0604020202020204" pitchFamily="34" charset="0"/>
              </a:rPr>
              <a:t>How does </a:t>
            </a:r>
            <a:r>
              <a:rPr lang="en-US" sz="2400" b="1" i="1" dirty="0" smtClean="0">
                <a:latin typeface="Arial" panose="020B0604020202020204" pitchFamily="34" charset="0"/>
                <a:cs typeface="Arial" panose="020B0604020202020204" pitchFamily="34" charset="0"/>
              </a:rPr>
              <a:t>the </a:t>
            </a:r>
            <a:r>
              <a:rPr lang="en-US" sz="2400" b="1" i="1" dirty="0" smtClean="0">
                <a:solidFill>
                  <a:srgbClr val="8A0000"/>
                </a:solidFill>
                <a:latin typeface="Arial" panose="020B0604020202020204" pitchFamily="34" charset="0"/>
                <a:cs typeface="Arial" panose="020B0604020202020204" pitchFamily="34" charset="0"/>
              </a:rPr>
              <a:t>taxonomy </a:t>
            </a:r>
            <a:r>
              <a:rPr lang="en-US" sz="2400" b="1" i="1" dirty="0" smtClean="0">
                <a:latin typeface="Arial" panose="020B0604020202020204" pitchFamily="34" charset="0"/>
                <a:cs typeface="Arial" panose="020B0604020202020204" pitchFamily="34" charset="0"/>
              </a:rPr>
              <a:t>fit?</a:t>
            </a:r>
          </a:p>
          <a:p>
            <a:pPr>
              <a:lnSpc>
                <a:spcPct val="130000"/>
              </a:lnSpc>
            </a:pPr>
            <a:r>
              <a:rPr lang="en-US" sz="2400" b="1" i="1" dirty="0" smtClean="0">
                <a:latin typeface="Arial" panose="020B0604020202020204" pitchFamily="34" charset="0"/>
                <a:cs typeface="Arial" panose="020B0604020202020204" pitchFamily="34" charset="0"/>
              </a:rPr>
              <a:t>What about the </a:t>
            </a:r>
            <a:r>
              <a:rPr lang="en-US" sz="2400" b="1" i="1" dirty="0" smtClean="0">
                <a:solidFill>
                  <a:srgbClr val="8A0000"/>
                </a:solidFill>
                <a:latin typeface="Arial" panose="020B0604020202020204" pitchFamily="34" charset="0"/>
                <a:cs typeface="Arial" panose="020B0604020202020204" pitchFamily="34" charset="0"/>
              </a:rPr>
              <a:t>rhythm of learning</a:t>
            </a:r>
            <a:r>
              <a:rPr lang="en-US" sz="2400" b="1" i="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38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Writing as Process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30778" y="1463040"/>
            <a:ext cx="7754298" cy="4876461"/>
          </a:xfrm>
        </p:spPr>
        <p:txBody>
          <a:bodyPr>
            <a:normAutofit/>
          </a:bodyPr>
          <a:lstStyle/>
          <a:p>
            <a:pPr marL="0" indent="0">
              <a:buNone/>
            </a:pPr>
            <a:r>
              <a:rPr lang="en-US" sz="3200" b="1" dirty="0" smtClean="0">
                <a:latin typeface="Arial" panose="020B0604020202020204" pitchFamily="34" charset="0"/>
                <a:cs typeface="Arial" panose="020B0604020202020204" pitchFamily="34" charset="0"/>
              </a:rPr>
              <a:t>Stages of writing</a:t>
            </a:r>
          </a:p>
          <a:p>
            <a:pPr marL="0" indent="0">
              <a:buNone/>
            </a:pPr>
            <a:endParaRPr lang="en-US" sz="2400" b="1" dirty="0" smtClean="0">
              <a:latin typeface="Arial" panose="020B0604020202020204" pitchFamily="34" charset="0"/>
              <a:cs typeface="Arial" panose="020B0604020202020204" pitchFamily="34" charset="0"/>
            </a:endParaRPr>
          </a:p>
          <a:p>
            <a:r>
              <a:rPr lang="en-US" b="1" dirty="0" smtClean="0">
                <a:solidFill>
                  <a:schemeClr val="accent2">
                    <a:lumMod val="50000"/>
                  </a:schemeClr>
                </a:solidFill>
                <a:latin typeface="Arial" panose="020B0604020202020204" pitchFamily="34" charset="0"/>
                <a:cs typeface="Arial" panose="020B0604020202020204" pitchFamily="34" charset="0"/>
              </a:rPr>
              <a:t>Prewriting: identifying purpose and focus</a:t>
            </a:r>
          </a:p>
          <a:p>
            <a:pPr lvl="1"/>
            <a:r>
              <a:rPr lang="en-US" b="1" dirty="0" smtClean="0">
                <a:latin typeface="Arial" panose="020B0604020202020204" pitchFamily="34" charset="0"/>
                <a:cs typeface="Arial" panose="020B0604020202020204" pitchFamily="34" charset="0"/>
              </a:rPr>
              <a:t>Mind maps, page maps, templates, scratch outlines</a:t>
            </a:r>
          </a:p>
          <a:p>
            <a:pPr marL="320040" lvl="1" indent="0">
              <a:buNone/>
            </a:pPr>
            <a:endParaRPr lang="en-US" sz="1800" b="1" dirty="0" smtClean="0">
              <a:latin typeface="Arial" panose="020B0604020202020204" pitchFamily="34" charset="0"/>
              <a:cs typeface="Arial" panose="020B0604020202020204" pitchFamily="34" charset="0"/>
            </a:endParaRPr>
          </a:p>
          <a:p>
            <a:r>
              <a:rPr lang="en-US" b="1" dirty="0" smtClean="0">
                <a:solidFill>
                  <a:schemeClr val="accent2">
                    <a:lumMod val="50000"/>
                  </a:schemeClr>
                </a:solidFill>
                <a:latin typeface="Arial" panose="020B0604020202020204" pitchFamily="34" charset="0"/>
                <a:cs typeface="Arial" panose="020B0604020202020204" pitchFamily="34" charset="0"/>
              </a:rPr>
              <a:t>Composing: creating, inventing, discovering </a:t>
            </a:r>
          </a:p>
          <a:p>
            <a:pPr lvl="1"/>
            <a:r>
              <a:rPr lang="en-US" b="1" dirty="0" smtClean="0">
                <a:latin typeface="Arial" panose="020B0604020202020204" pitchFamily="34" charset="0"/>
                <a:cs typeface="Arial" panose="020B0604020202020204" pitchFamily="34" charset="0"/>
              </a:rPr>
              <a:t>Writing freely until the writer finds his/her voice</a:t>
            </a:r>
          </a:p>
          <a:p>
            <a:pPr lvl="1"/>
            <a:r>
              <a:rPr lang="en-US" b="1" dirty="0" smtClean="0">
                <a:latin typeface="Arial" panose="020B0604020202020204" pitchFamily="34" charset="0"/>
                <a:cs typeface="Arial" panose="020B0604020202020204" pitchFamily="34" charset="0"/>
              </a:rPr>
              <a:t>Developing the ability to summarize and paraphrase</a:t>
            </a:r>
          </a:p>
        </p:txBody>
      </p:sp>
    </p:spTree>
    <p:extLst>
      <p:ext uri="{BB962C8B-B14F-4D97-AF65-F5344CB8AC3E}">
        <p14:creationId xmlns:p14="http://schemas.microsoft.com/office/powerpoint/2010/main" val="1811363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88763" y="1880074"/>
            <a:ext cx="7798037" cy="4139725"/>
          </a:xfrm>
        </p:spPr>
        <p:txBody>
          <a:bodyPr>
            <a:normAutofit/>
          </a:bodyPr>
          <a:lstStyle/>
          <a:p>
            <a:r>
              <a:rPr lang="en-US" b="1" dirty="0" smtClean="0">
                <a:solidFill>
                  <a:schemeClr val="accent2">
                    <a:lumMod val="50000"/>
                  </a:schemeClr>
                </a:solidFill>
                <a:latin typeface="Arial" panose="020B0604020202020204" pitchFamily="34" charset="0"/>
                <a:cs typeface="Arial" panose="020B0604020202020204" pitchFamily="34" charset="0"/>
              </a:rPr>
              <a:t>Editing: making stylistic changes so that writing is clear and concise</a:t>
            </a:r>
          </a:p>
          <a:p>
            <a:pPr marL="0" indent="0">
              <a:buNone/>
            </a:pPr>
            <a:endParaRPr lang="en-US" b="1" dirty="0">
              <a:solidFill>
                <a:schemeClr val="accent2">
                  <a:lumMod val="50000"/>
                </a:schemeClr>
              </a:solidFill>
              <a:latin typeface="Arial" panose="020B0604020202020204" pitchFamily="34" charset="0"/>
              <a:cs typeface="Arial" panose="020B0604020202020204" pitchFamily="34" charset="0"/>
            </a:endParaRPr>
          </a:p>
          <a:p>
            <a:pPr lvl="1"/>
            <a:r>
              <a:rPr lang="en-US" b="1" dirty="0" smtClean="0">
                <a:latin typeface="Arial" panose="020B0604020202020204" pitchFamily="34" charset="0"/>
                <a:cs typeface="Arial" panose="020B0604020202020204" pitchFamily="34" charset="0"/>
              </a:rPr>
              <a:t>Adapting for purpose and audience</a:t>
            </a:r>
          </a:p>
          <a:p>
            <a:pPr lvl="1"/>
            <a:r>
              <a:rPr lang="en-US" b="1" dirty="0" smtClean="0">
                <a:latin typeface="Arial" panose="020B0604020202020204" pitchFamily="34" charset="0"/>
                <a:cs typeface="Arial" panose="020B0604020202020204" pitchFamily="34" charset="0"/>
              </a:rPr>
              <a:t>Developing </a:t>
            </a:r>
            <a:r>
              <a:rPr lang="en-US" b="1" dirty="0">
                <a:latin typeface="Arial" panose="020B0604020202020204" pitchFamily="34" charset="0"/>
                <a:cs typeface="Arial" panose="020B0604020202020204" pitchFamily="34" charset="0"/>
              </a:rPr>
              <a:t>skill in grammar, punctuation, word usage as well as active voice, conciseness, parallel structure           </a:t>
            </a:r>
          </a:p>
          <a:p>
            <a:pPr marL="0" indent="0">
              <a:buNone/>
            </a:pP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547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88763" y="1652899"/>
            <a:ext cx="7772400" cy="4572000"/>
          </a:xfrm>
        </p:spPr>
        <p:txBody>
          <a:bodyPr/>
          <a:lstStyle/>
          <a:p>
            <a:r>
              <a:rPr lang="en-US" sz="2800" b="1" dirty="0" smtClean="0">
                <a:solidFill>
                  <a:schemeClr val="accent2">
                    <a:lumMod val="50000"/>
                  </a:schemeClr>
                </a:solidFill>
                <a:latin typeface="Arial" panose="020B0604020202020204" pitchFamily="34" charset="0"/>
                <a:cs typeface="Arial" panose="020B0604020202020204" pitchFamily="34" charset="0"/>
              </a:rPr>
              <a:t>Revising—a </a:t>
            </a:r>
            <a:r>
              <a:rPr lang="en-US" sz="2800" b="1" i="1" dirty="0" smtClean="0">
                <a:solidFill>
                  <a:schemeClr val="accent2">
                    <a:lumMod val="50000"/>
                  </a:schemeClr>
                </a:solidFill>
                <a:latin typeface="Arial" panose="020B0604020202020204" pitchFamily="34" charset="0"/>
                <a:cs typeface="Arial" panose="020B0604020202020204" pitchFamily="34" charset="0"/>
              </a:rPr>
              <a:t>re-visioning</a:t>
            </a:r>
            <a:r>
              <a:rPr lang="en-US" sz="2800" b="1" dirty="0" smtClean="0">
                <a:solidFill>
                  <a:schemeClr val="accent2">
                    <a:lumMod val="50000"/>
                  </a:schemeClr>
                </a:solidFill>
                <a:latin typeface="Arial" panose="020B0604020202020204" pitchFamily="34" charset="0"/>
                <a:cs typeface="Arial" panose="020B0604020202020204" pitchFamily="34" charset="0"/>
              </a:rPr>
              <a:t> process: </a:t>
            </a:r>
          </a:p>
          <a:p>
            <a:pPr marL="0" indent="0">
              <a:buNone/>
            </a:pPr>
            <a:endParaRPr lang="en-US" sz="2000" b="1" dirty="0" smtClean="0">
              <a:solidFill>
                <a:schemeClr val="accent2">
                  <a:lumMod val="50000"/>
                </a:schemeClr>
              </a:solidFill>
              <a:latin typeface="Arial" panose="020B0604020202020204" pitchFamily="34" charset="0"/>
              <a:cs typeface="Arial" panose="020B0604020202020204" pitchFamily="34" charset="0"/>
            </a:endParaRPr>
          </a:p>
          <a:p>
            <a:pPr lvl="1"/>
            <a:r>
              <a:rPr lang="en-US" b="1" i="1" dirty="0" smtClean="0">
                <a:latin typeface="Arial" panose="020B0604020202020204" pitchFamily="34" charset="0"/>
                <a:cs typeface="Arial" panose="020B0604020202020204" pitchFamily="34" charset="0"/>
              </a:rPr>
              <a:t>Rethinking</a:t>
            </a:r>
            <a:r>
              <a:rPr lang="en-US" b="1" i="1" dirty="0">
                <a:latin typeface="Arial" panose="020B0604020202020204" pitchFamily="34" charset="0"/>
                <a:cs typeface="Arial" panose="020B0604020202020204" pitchFamily="34" charset="0"/>
              </a:rPr>
              <a:t>, questioning, rewriting, and re-creating. </a:t>
            </a:r>
            <a:endParaRPr lang="en-US" b="1" i="1" dirty="0" smtClean="0">
              <a:latin typeface="Arial" panose="020B0604020202020204" pitchFamily="34" charset="0"/>
              <a:cs typeface="Arial" panose="020B0604020202020204" pitchFamily="34" charset="0"/>
            </a:endParaRPr>
          </a:p>
          <a:p>
            <a:pPr lvl="1"/>
            <a:r>
              <a:rPr lang="en-US" b="1" i="1" dirty="0" smtClean="0">
                <a:latin typeface="Arial" panose="020B0604020202020204" pitchFamily="34" charset="0"/>
                <a:cs typeface="Arial" panose="020B0604020202020204" pitchFamily="34" charset="0"/>
              </a:rPr>
              <a:t>Revising </a:t>
            </a:r>
            <a:r>
              <a:rPr lang="en-US" b="1" i="1" dirty="0">
                <a:latin typeface="Arial" panose="020B0604020202020204" pitchFamily="34" charset="0"/>
                <a:cs typeface="Arial" panose="020B0604020202020204" pitchFamily="34" charset="0"/>
              </a:rPr>
              <a:t>is </a:t>
            </a:r>
            <a:r>
              <a:rPr lang="en-US" b="1" i="1" dirty="0" smtClean="0">
                <a:latin typeface="Arial" panose="020B0604020202020204" pitchFamily="34" charset="0"/>
                <a:cs typeface="Arial" panose="020B0604020202020204" pitchFamily="34" charset="0"/>
              </a:rPr>
              <a:t>recursive: </a:t>
            </a:r>
          </a:p>
          <a:p>
            <a:pPr marL="320040" lvl="1" indent="0">
              <a:buNone/>
            </a:pPr>
            <a:r>
              <a:rPr lang="en-US" b="1" i="1" dirty="0" smtClean="0">
                <a:latin typeface="Arial" panose="020B0604020202020204" pitchFamily="34" charset="0"/>
                <a:cs typeface="Arial" panose="020B0604020202020204" pitchFamily="34" charset="0"/>
              </a:rPr>
              <a:t>		revising is a cyclical process</a:t>
            </a:r>
          </a:p>
          <a:p>
            <a:pPr marL="320040" lvl="1" indent="0">
              <a:buNone/>
            </a:pPr>
            <a:endParaRPr lang="en-US" b="1" i="1" dirty="0" smtClean="0">
              <a:latin typeface="Arial" panose="020B0604020202020204" pitchFamily="34" charset="0"/>
              <a:cs typeface="Arial" panose="020B0604020202020204" pitchFamily="34" charset="0"/>
            </a:endParaRPr>
          </a:p>
          <a:p>
            <a:pPr marL="320040" lvl="1" indent="0">
              <a:buNone/>
            </a:pPr>
            <a:endParaRPr lang="en-US" b="1" i="1" dirty="0" smtClean="0">
              <a:latin typeface="Arial" panose="020B0604020202020204" pitchFamily="34" charset="0"/>
              <a:cs typeface="Arial" panose="020B0604020202020204" pitchFamily="34" charset="0"/>
            </a:endParaRPr>
          </a:p>
          <a:p>
            <a:pPr marL="320040" lvl="1" indent="0">
              <a:buNone/>
            </a:pPr>
            <a:r>
              <a:rPr lang="en-US" sz="2000" b="1" dirty="0" smtClean="0">
                <a:latin typeface="Arial" panose="020B0604020202020204" pitchFamily="34" charset="0"/>
                <a:cs typeface="Arial" panose="020B0604020202020204" pitchFamily="34" charset="0"/>
              </a:rPr>
              <a:t>As </a:t>
            </a:r>
            <a:r>
              <a:rPr lang="en-US" sz="2000" b="1" dirty="0">
                <a:latin typeface="Arial" panose="020B0604020202020204" pitchFamily="34" charset="0"/>
                <a:cs typeface="Arial" panose="020B0604020202020204" pitchFamily="34" charset="0"/>
              </a:rPr>
              <a:t>a cyclical process, revising requires </a:t>
            </a:r>
            <a:r>
              <a:rPr lang="en-US" sz="2000" b="1" dirty="0" smtClean="0">
                <a:latin typeface="Arial" panose="020B0604020202020204" pitchFamily="34" charset="0"/>
                <a:cs typeface="Arial" panose="020B0604020202020204" pitchFamily="34" charset="0"/>
              </a:rPr>
              <a:t>the writer to recycle thinking to see the see material </a:t>
            </a:r>
            <a:r>
              <a:rPr lang="en-US" sz="2000" b="1" dirty="0">
                <a:latin typeface="Arial" panose="020B0604020202020204" pitchFamily="34" charset="0"/>
                <a:cs typeface="Arial" panose="020B0604020202020204" pitchFamily="34" charset="0"/>
              </a:rPr>
              <a:t>with fresh eyes and an open mind and set new priorities to restructure the content.</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81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Methods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05854" y="1700612"/>
            <a:ext cx="7780946" cy="4319187"/>
          </a:xfrm>
        </p:spPr>
        <p:txBody>
          <a:bodyPr/>
          <a:lstStyle/>
          <a:p>
            <a:pPr marL="0" indent="0">
              <a:buNone/>
            </a:pPr>
            <a:r>
              <a:rPr lang="en-US" sz="3200" b="1" dirty="0" smtClean="0">
                <a:latin typeface="Calibri" panose="020F0502020204030204" pitchFamily="34" charset="0"/>
              </a:rPr>
              <a:t>Analyze your curriculum design</a:t>
            </a:r>
            <a:r>
              <a:rPr lang="en-US" b="1" dirty="0" smtClean="0">
                <a:latin typeface="Calibri" panose="020F0502020204030204" pitchFamily="34" charset="0"/>
              </a:rPr>
              <a:t>: </a:t>
            </a:r>
            <a:br>
              <a:rPr lang="en-US" b="1" dirty="0" smtClean="0">
                <a:latin typeface="Calibri" panose="020F0502020204030204" pitchFamily="34" charset="0"/>
              </a:rPr>
            </a:br>
            <a:endParaRPr lang="en-US" b="1" dirty="0" smtClean="0">
              <a:latin typeface="Calibri" panose="020F0502020204030204" pitchFamily="34" charset="0"/>
            </a:endParaRPr>
          </a:p>
          <a:p>
            <a:r>
              <a:rPr lang="en-US" sz="2800" b="1" dirty="0" smtClean="0">
                <a:latin typeface="Calibri" panose="020F0502020204030204" pitchFamily="34" charset="0"/>
              </a:rPr>
              <a:t>Content </a:t>
            </a:r>
            <a:r>
              <a:rPr lang="en-US" sz="2800" b="1" dirty="0">
                <a:latin typeface="Calibri" panose="020F0502020204030204" pitchFamily="34" charset="0"/>
              </a:rPr>
              <a:t>Areas </a:t>
            </a:r>
          </a:p>
          <a:p>
            <a:pPr lvl="1"/>
            <a:r>
              <a:rPr lang="en-US" sz="2800" b="1" dirty="0" smtClean="0">
                <a:latin typeface="Calibri" panose="020F0502020204030204" pitchFamily="34" charset="0"/>
              </a:rPr>
              <a:t>Language Arts (Writing and Speaking)</a:t>
            </a:r>
            <a:endParaRPr lang="en-US" sz="2800" b="1" dirty="0">
              <a:latin typeface="Calibri" panose="020F0502020204030204" pitchFamily="34" charset="0"/>
            </a:endParaRPr>
          </a:p>
          <a:p>
            <a:pPr lvl="1"/>
            <a:r>
              <a:rPr lang="en-US" sz="2800" b="1" dirty="0">
                <a:latin typeface="Calibri" panose="020F0502020204030204" pitchFamily="34" charset="0"/>
              </a:rPr>
              <a:t>Social Work</a:t>
            </a:r>
          </a:p>
          <a:p>
            <a:r>
              <a:rPr lang="en-US" sz="2800" b="1" dirty="0" smtClean="0">
                <a:latin typeface="Calibri" panose="020F0502020204030204" pitchFamily="34" charset="0"/>
              </a:rPr>
              <a:t>Assessment—Pre-Test/Post-Test Approach</a:t>
            </a:r>
            <a:endParaRPr lang="en-US" sz="2800" b="1" dirty="0">
              <a:latin typeface="Calibri" panose="020F0502020204030204" pitchFamily="34" charset="0"/>
            </a:endParaRPr>
          </a:p>
          <a:p>
            <a:r>
              <a:rPr lang="en-US" sz="2800" b="1" dirty="0">
                <a:latin typeface="Calibri" panose="020F0502020204030204" pitchFamily="34" charset="0"/>
              </a:rPr>
              <a:t>Practice</a:t>
            </a:r>
          </a:p>
          <a:p>
            <a:r>
              <a:rPr lang="en-US" sz="2800" b="1" dirty="0">
                <a:latin typeface="Calibri" panose="020F0502020204030204" pitchFamily="34" charset="0"/>
              </a:rPr>
              <a:t>Application</a:t>
            </a:r>
          </a:p>
          <a:p>
            <a:endParaRPr lang="en-US" dirty="0"/>
          </a:p>
        </p:txBody>
      </p:sp>
    </p:spTree>
    <p:extLst>
      <p:ext uri="{BB962C8B-B14F-4D97-AF65-F5344CB8AC3E}">
        <p14:creationId xmlns:p14="http://schemas.microsoft.com/office/powerpoint/2010/main" val="1825266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68" y="328655"/>
            <a:ext cx="7772400" cy="1143000"/>
          </a:xfrm>
        </p:spPr>
        <p:txBody>
          <a:bodyPr>
            <a:noAutofit/>
          </a:bodyPr>
          <a:lstStyle/>
          <a:p>
            <a:r>
              <a:rPr lang="en-US" sz="3600" b="1" dirty="0" smtClean="0">
                <a:latin typeface="Arial Black" panose="020B0A04020102020204" pitchFamily="34" charset="0"/>
              </a:rPr>
              <a:t>Our Process – Our Team</a:t>
            </a:r>
            <a:endParaRPr lang="en-US" sz="3600" b="1" dirty="0">
              <a:latin typeface="Arial Black" panose="020B0A04020102020204" pitchFamily="34" charset="0"/>
            </a:endParaRPr>
          </a:p>
        </p:txBody>
      </p:sp>
      <p:sp>
        <p:nvSpPr>
          <p:cNvPr id="3" name="Content Placeholder 2"/>
          <p:cNvSpPr>
            <a:spLocks noGrp="1"/>
          </p:cNvSpPr>
          <p:nvPr>
            <p:ph sz="quarter" idx="1"/>
          </p:nvPr>
        </p:nvSpPr>
        <p:spPr>
          <a:xfrm>
            <a:off x="1208314" y="1639938"/>
            <a:ext cx="6726897" cy="4379862"/>
          </a:xfrm>
        </p:spPr>
        <p:txBody>
          <a:bodyPr>
            <a:normAutofit/>
          </a:bodyPr>
          <a:lstStyle/>
          <a:p>
            <a:r>
              <a:rPr lang="en-US" sz="3200" b="1" dirty="0" smtClean="0">
                <a:latin typeface="Arial" panose="020B0604020202020204" pitchFamily="34" charset="0"/>
                <a:cs typeface="Arial" panose="020B0604020202020204" pitchFamily="34" charset="0"/>
              </a:rPr>
              <a:t>Dona</a:t>
            </a:r>
          </a:p>
          <a:p>
            <a:r>
              <a:rPr lang="en-US" sz="3200" b="1" dirty="0" smtClean="0">
                <a:latin typeface="Arial" panose="020B0604020202020204" pitchFamily="34" charset="0"/>
                <a:cs typeface="Arial" panose="020B0604020202020204" pitchFamily="34" charset="0"/>
              </a:rPr>
              <a:t>Marshelia</a:t>
            </a:r>
          </a:p>
          <a:p>
            <a:r>
              <a:rPr lang="en-US" sz="3200" b="1" dirty="0" smtClean="0">
                <a:latin typeface="Arial" panose="020B0604020202020204" pitchFamily="34" charset="0"/>
                <a:cs typeface="Arial" panose="020B0604020202020204" pitchFamily="34" charset="0"/>
              </a:rPr>
              <a:t>Andrea</a:t>
            </a:r>
            <a:endParaRPr lang="en-US" sz="3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p:txBody>
      </p:sp>
      <p:grpSp>
        <p:nvGrpSpPr>
          <p:cNvPr id="4" name="Group 65"/>
          <p:cNvGrpSpPr>
            <a:grpSpLocks/>
          </p:cNvGrpSpPr>
          <p:nvPr/>
        </p:nvGrpSpPr>
        <p:grpSpPr bwMode="auto">
          <a:xfrm>
            <a:off x="1320436" y="1626915"/>
            <a:ext cx="5905978" cy="4386589"/>
            <a:chOff x="4331" y="-76"/>
            <a:chExt cx="1479" cy="1495"/>
          </a:xfrm>
        </p:grpSpPr>
        <p:sp>
          <p:nvSpPr>
            <p:cNvPr id="5" name="Freeform 23"/>
            <p:cNvSpPr>
              <a:spLocks/>
            </p:cNvSpPr>
            <p:nvPr/>
          </p:nvSpPr>
          <p:spPr bwMode="auto">
            <a:xfrm>
              <a:off x="4331" y="915"/>
              <a:ext cx="562" cy="504"/>
            </a:xfrm>
            <a:custGeom>
              <a:avLst/>
              <a:gdLst>
                <a:gd name="T0" fmla="*/ 370 w 2443"/>
                <a:gd name="T1" fmla="*/ 575 h 2018"/>
                <a:gd name="T2" fmla="*/ 212 w 2443"/>
                <a:gd name="T3" fmla="*/ 705 h 2018"/>
                <a:gd name="T4" fmla="*/ 0 w 2443"/>
                <a:gd name="T5" fmla="*/ 892 h 2018"/>
                <a:gd name="T6" fmla="*/ 81 w 2443"/>
                <a:gd name="T7" fmla="*/ 2018 h 2018"/>
                <a:gd name="T8" fmla="*/ 2443 w 2443"/>
                <a:gd name="T9" fmla="*/ 1970 h 2018"/>
                <a:gd name="T10" fmla="*/ 2410 w 2443"/>
                <a:gd name="T11" fmla="*/ 1755 h 2018"/>
                <a:gd name="T12" fmla="*/ 2226 w 2443"/>
                <a:gd name="T13" fmla="*/ 1530 h 2018"/>
                <a:gd name="T14" fmla="*/ 2050 w 2443"/>
                <a:gd name="T15" fmla="*/ 1442 h 2018"/>
                <a:gd name="T16" fmla="*/ 1859 w 2443"/>
                <a:gd name="T17" fmla="*/ 1370 h 2018"/>
                <a:gd name="T18" fmla="*/ 1666 w 2443"/>
                <a:gd name="T19" fmla="*/ 1370 h 2018"/>
                <a:gd name="T20" fmla="*/ 1506 w 2443"/>
                <a:gd name="T21" fmla="*/ 1362 h 2018"/>
                <a:gd name="T22" fmla="*/ 1418 w 2443"/>
                <a:gd name="T23" fmla="*/ 1252 h 2018"/>
                <a:gd name="T24" fmla="*/ 1497 w 2443"/>
                <a:gd name="T25" fmla="*/ 1036 h 2018"/>
                <a:gd name="T26" fmla="*/ 1500 w 2443"/>
                <a:gd name="T27" fmla="*/ 696 h 2018"/>
                <a:gd name="T28" fmla="*/ 1464 w 2443"/>
                <a:gd name="T29" fmla="*/ 586 h 2018"/>
                <a:gd name="T30" fmla="*/ 1493 w 2443"/>
                <a:gd name="T31" fmla="*/ 404 h 2018"/>
                <a:gd name="T32" fmla="*/ 1754 w 2443"/>
                <a:gd name="T33" fmla="*/ 257 h 2018"/>
                <a:gd name="T34" fmla="*/ 1823 w 2443"/>
                <a:gd name="T35" fmla="*/ 177 h 2018"/>
                <a:gd name="T36" fmla="*/ 1788 w 2443"/>
                <a:gd name="T37" fmla="*/ 79 h 2018"/>
                <a:gd name="T38" fmla="*/ 1581 w 2443"/>
                <a:gd name="T39" fmla="*/ 0 h 2018"/>
                <a:gd name="T40" fmla="*/ 1345 w 2443"/>
                <a:gd name="T41" fmla="*/ 14 h 2018"/>
                <a:gd name="T42" fmla="*/ 1212 w 2443"/>
                <a:gd name="T43" fmla="*/ 103 h 2018"/>
                <a:gd name="T44" fmla="*/ 1168 w 2443"/>
                <a:gd name="T45" fmla="*/ 231 h 2018"/>
                <a:gd name="T46" fmla="*/ 1222 w 2443"/>
                <a:gd name="T47" fmla="*/ 498 h 2018"/>
                <a:gd name="T48" fmla="*/ 1262 w 2443"/>
                <a:gd name="T49" fmla="*/ 776 h 2018"/>
                <a:gd name="T50" fmla="*/ 1192 w 2443"/>
                <a:gd name="T51" fmla="*/ 941 h 2018"/>
                <a:gd name="T52" fmla="*/ 1016 w 2443"/>
                <a:gd name="T53" fmla="*/ 1126 h 2018"/>
                <a:gd name="T54" fmla="*/ 769 w 2443"/>
                <a:gd name="T55" fmla="*/ 1119 h 2018"/>
                <a:gd name="T56" fmla="*/ 533 w 2443"/>
                <a:gd name="T57" fmla="*/ 1011 h 2018"/>
                <a:gd name="T58" fmla="*/ 424 w 2443"/>
                <a:gd name="T59" fmla="*/ 705 h 2018"/>
                <a:gd name="T60" fmla="*/ 429 w 2443"/>
                <a:gd name="T61" fmla="*/ 586 h 2018"/>
                <a:gd name="T62" fmla="*/ 370 w 2443"/>
                <a:gd name="T63" fmla="*/ 575 h 2018"/>
                <a:gd name="T64" fmla="*/ 370 w 2443"/>
                <a:gd name="T65" fmla="*/ 575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3" h="2018">
                  <a:moveTo>
                    <a:pt x="370" y="575"/>
                  </a:moveTo>
                  <a:lnTo>
                    <a:pt x="212" y="705"/>
                  </a:lnTo>
                  <a:lnTo>
                    <a:pt x="0" y="892"/>
                  </a:lnTo>
                  <a:lnTo>
                    <a:pt x="81" y="2018"/>
                  </a:lnTo>
                  <a:lnTo>
                    <a:pt x="2443" y="1970"/>
                  </a:lnTo>
                  <a:lnTo>
                    <a:pt x="2410" y="1755"/>
                  </a:lnTo>
                  <a:lnTo>
                    <a:pt x="2226" y="1530"/>
                  </a:lnTo>
                  <a:lnTo>
                    <a:pt x="2050" y="1442"/>
                  </a:lnTo>
                  <a:lnTo>
                    <a:pt x="1859" y="1370"/>
                  </a:lnTo>
                  <a:lnTo>
                    <a:pt x="1666" y="1370"/>
                  </a:lnTo>
                  <a:lnTo>
                    <a:pt x="1506" y="1362"/>
                  </a:lnTo>
                  <a:lnTo>
                    <a:pt x="1418" y="1252"/>
                  </a:lnTo>
                  <a:lnTo>
                    <a:pt x="1497" y="1036"/>
                  </a:lnTo>
                  <a:lnTo>
                    <a:pt x="1500" y="696"/>
                  </a:lnTo>
                  <a:lnTo>
                    <a:pt x="1464" y="586"/>
                  </a:lnTo>
                  <a:lnTo>
                    <a:pt x="1493" y="404"/>
                  </a:lnTo>
                  <a:lnTo>
                    <a:pt x="1754" y="257"/>
                  </a:lnTo>
                  <a:lnTo>
                    <a:pt x="1823" y="177"/>
                  </a:lnTo>
                  <a:lnTo>
                    <a:pt x="1788" y="79"/>
                  </a:lnTo>
                  <a:lnTo>
                    <a:pt x="1581" y="0"/>
                  </a:lnTo>
                  <a:lnTo>
                    <a:pt x="1345" y="14"/>
                  </a:lnTo>
                  <a:lnTo>
                    <a:pt x="1212" y="103"/>
                  </a:lnTo>
                  <a:lnTo>
                    <a:pt x="1168" y="231"/>
                  </a:lnTo>
                  <a:lnTo>
                    <a:pt x="1222" y="498"/>
                  </a:lnTo>
                  <a:lnTo>
                    <a:pt x="1262" y="776"/>
                  </a:lnTo>
                  <a:lnTo>
                    <a:pt x="1192" y="941"/>
                  </a:lnTo>
                  <a:lnTo>
                    <a:pt x="1016" y="1126"/>
                  </a:lnTo>
                  <a:lnTo>
                    <a:pt x="769" y="1119"/>
                  </a:lnTo>
                  <a:lnTo>
                    <a:pt x="533" y="1011"/>
                  </a:lnTo>
                  <a:lnTo>
                    <a:pt x="424" y="705"/>
                  </a:lnTo>
                  <a:lnTo>
                    <a:pt x="429" y="586"/>
                  </a:lnTo>
                  <a:lnTo>
                    <a:pt x="370" y="575"/>
                  </a:lnTo>
                  <a:lnTo>
                    <a:pt x="370" y="575"/>
                  </a:lnTo>
                  <a:close/>
                </a:path>
              </a:pathLst>
            </a:custGeom>
            <a:gradFill rotWithShape="1">
              <a:gsLst>
                <a:gs pos="0">
                  <a:schemeClr val="accent2"/>
                </a:gs>
                <a:gs pos="100000">
                  <a:schemeClr val="folHlink"/>
                </a:gs>
              </a:gsLst>
              <a:lin ang="0" scaled="1"/>
            </a:gradFill>
            <a:ln w="9525">
              <a:solidFill>
                <a:srgbClr val="000000"/>
              </a:solidFill>
              <a:round/>
              <a:headEnd/>
              <a:tailEnd/>
            </a:ln>
            <a:extLst/>
          </p:spPr>
          <p:txBody>
            <a:bodyPr/>
            <a:lstStyle/>
            <a:p>
              <a:endParaRPr lang="en-US"/>
            </a:p>
          </p:txBody>
        </p:sp>
        <p:sp>
          <p:nvSpPr>
            <p:cNvPr id="6" name="Freeform 24"/>
            <p:cNvSpPr>
              <a:spLocks/>
            </p:cNvSpPr>
            <p:nvPr/>
          </p:nvSpPr>
          <p:spPr bwMode="auto">
            <a:xfrm>
              <a:off x="5291" y="1074"/>
              <a:ext cx="360" cy="267"/>
            </a:xfrm>
            <a:custGeom>
              <a:avLst/>
              <a:gdLst>
                <a:gd name="T0" fmla="*/ 80 w 1443"/>
                <a:gd name="T1" fmla="*/ 0 h 1068"/>
                <a:gd name="T2" fmla="*/ 48 w 1443"/>
                <a:gd name="T3" fmla="*/ 138 h 1068"/>
                <a:gd name="T4" fmla="*/ 0 w 1443"/>
                <a:gd name="T5" fmla="*/ 299 h 1068"/>
                <a:gd name="T6" fmla="*/ 56 w 1443"/>
                <a:gd name="T7" fmla="*/ 475 h 1068"/>
                <a:gd name="T8" fmla="*/ 168 w 1443"/>
                <a:gd name="T9" fmla="*/ 546 h 1068"/>
                <a:gd name="T10" fmla="*/ 464 w 1443"/>
                <a:gd name="T11" fmla="*/ 555 h 1068"/>
                <a:gd name="T12" fmla="*/ 647 w 1443"/>
                <a:gd name="T13" fmla="*/ 586 h 1068"/>
                <a:gd name="T14" fmla="*/ 792 w 1443"/>
                <a:gd name="T15" fmla="*/ 676 h 1068"/>
                <a:gd name="T16" fmla="*/ 880 w 1443"/>
                <a:gd name="T17" fmla="*/ 787 h 1068"/>
                <a:gd name="T18" fmla="*/ 983 w 1443"/>
                <a:gd name="T19" fmla="*/ 1067 h 1068"/>
                <a:gd name="T20" fmla="*/ 1397 w 1443"/>
                <a:gd name="T21" fmla="*/ 1068 h 1068"/>
                <a:gd name="T22" fmla="*/ 1443 w 1443"/>
                <a:gd name="T23" fmla="*/ 727 h 1068"/>
                <a:gd name="T24" fmla="*/ 1215 w 1443"/>
                <a:gd name="T25" fmla="*/ 544 h 1068"/>
                <a:gd name="T26" fmla="*/ 1131 w 1443"/>
                <a:gd name="T27" fmla="*/ 691 h 1068"/>
                <a:gd name="T28" fmla="*/ 1048 w 1443"/>
                <a:gd name="T29" fmla="*/ 553 h 1068"/>
                <a:gd name="T30" fmla="*/ 951 w 1443"/>
                <a:gd name="T31" fmla="*/ 291 h 1068"/>
                <a:gd name="T32" fmla="*/ 863 w 1443"/>
                <a:gd name="T33" fmla="*/ 155 h 1068"/>
                <a:gd name="T34" fmla="*/ 647 w 1443"/>
                <a:gd name="T35" fmla="*/ 58 h 1068"/>
                <a:gd name="T36" fmla="*/ 416 w 1443"/>
                <a:gd name="T37" fmla="*/ 98 h 1068"/>
                <a:gd name="T38" fmla="*/ 239 w 1443"/>
                <a:gd name="T39" fmla="*/ 171 h 1068"/>
                <a:gd name="T40" fmla="*/ 80 w 1443"/>
                <a:gd name="T41" fmla="*/ 0 h 1068"/>
                <a:gd name="T42" fmla="*/ 80 w 1443"/>
                <a:gd name="T43"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3" h="1068">
                  <a:moveTo>
                    <a:pt x="80" y="0"/>
                  </a:moveTo>
                  <a:lnTo>
                    <a:pt x="48" y="138"/>
                  </a:lnTo>
                  <a:lnTo>
                    <a:pt x="0" y="299"/>
                  </a:lnTo>
                  <a:lnTo>
                    <a:pt x="56" y="475"/>
                  </a:lnTo>
                  <a:lnTo>
                    <a:pt x="168" y="546"/>
                  </a:lnTo>
                  <a:lnTo>
                    <a:pt x="464" y="555"/>
                  </a:lnTo>
                  <a:lnTo>
                    <a:pt x="647" y="586"/>
                  </a:lnTo>
                  <a:lnTo>
                    <a:pt x="792" y="676"/>
                  </a:lnTo>
                  <a:lnTo>
                    <a:pt x="880" y="787"/>
                  </a:lnTo>
                  <a:lnTo>
                    <a:pt x="983" y="1067"/>
                  </a:lnTo>
                  <a:lnTo>
                    <a:pt x="1397" y="1068"/>
                  </a:lnTo>
                  <a:lnTo>
                    <a:pt x="1443" y="727"/>
                  </a:lnTo>
                  <a:lnTo>
                    <a:pt x="1215" y="544"/>
                  </a:lnTo>
                  <a:lnTo>
                    <a:pt x="1131" y="691"/>
                  </a:lnTo>
                  <a:lnTo>
                    <a:pt x="1048" y="553"/>
                  </a:lnTo>
                  <a:lnTo>
                    <a:pt x="951" y="291"/>
                  </a:lnTo>
                  <a:lnTo>
                    <a:pt x="863" y="155"/>
                  </a:lnTo>
                  <a:lnTo>
                    <a:pt x="647" y="58"/>
                  </a:lnTo>
                  <a:lnTo>
                    <a:pt x="416" y="98"/>
                  </a:lnTo>
                  <a:lnTo>
                    <a:pt x="239" y="171"/>
                  </a:lnTo>
                  <a:lnTo>
                    <a:pt x="80" y="0"/>
                  </a:lnTo>
                  <a:lnTo>
                    <a:pt x="80" y="0"/>
                  </a:lnTo>
                  <a:close/>
                </a:path>
              </a:pathLst>
            </a:custGeom>
            <a:solidFill>
              <a:schemeClr val="folHlink"/>
            </a:solidFill>
            <a:ln w="9525">
              <a:solidFill>
                <a:srgbClr val="000000"/>
              </a:solidFill>
              <a:round/>
              <a:headEnd/>
              <a:tailEnd/>
            </a:ln>
            <a:extLst/>
          </p:spPr>
          <p:txBody>
            <a:bodyPr/>
            <a:lstStyle/>
            <a:p>
              <a:endParaRPr lang="en-US"/>
            </a:p>
          </p:txBody>
        </p:sp>
        <p:sp>
          <p:nvSpPr>
            <p:cNvPr id="7" name="Freeform 25"/>
            <p:cNvSpPr>
              <a:spLocks/>
            </p:cNvSpPr>
            <p:nvPr/>
          </p:nvSpPr>
          <p:spPr bwMode="auto">
            <a:xfrm>
              <a:off x="5087" y="731"/>
              <a:ext cx="317" cy="398"/>
            </a:xfrm>
            <a:custGeom>
              <a:avLst/>
              <a:gdLst>
                <a:gd name="T0" fmla="*/ 471 w 1271"/>
                <a:gd name="T1" fmla="*/ 253 h 1591"/>
                <a:gd name="T2" fmla="*/ 679 w 1271"/>
                <a:gd name="T3" fmla="*/ 15 h 1591"/>
                <a:gd name="T4" fmla="*/ 992 w 1271"/>
                <a:gd name="T5" fmla="*/ 0 h 1591"/>
                <a:gd name="T6" fmla="*/ 1099 w 1271"/>
                <a:gd name="T7" fmla="*/ 130 h 1591"/>
                <a:gd name="T8" fmla="*/ 1223 w 1271"/>
                <a:gd name="T9" fmla="*/ 223 h 1591"/>
                <a:gd name="T10" fmla="*/ 1271 w 1271"/>
                <a:gd name="T11" fmla="*/ 516 h 1591"/>
                <a:gd name="T12" fmla="*/ 1127 w 1271"/>
                <a:gd name="T13" fmla="*/ 480 h 1591"/>
                <a:gd name="T14" fmla="*/ 873 w 1271"/>
                <a:gd name="T15" fmla="*/ 448 h 1591"/>
                <a:gd name="T16" fmla="*/ 664 w 1271"/>
                <a:gd name="T17" fmla="*/ 568 h 1591"/>
                <a:gd name="T18" fmla="*/ 656 w 1271"/>
                <a:gd name="T19" fmla="*/ 863 h 1591"/>
                <a:gd name="T20" fmla="*/ 648 w 1271"/>
                <a:gd name="T21" fmla="*/ 1344 h 1591"/>
                <a:gd name="T22" fmla="*/ 437 w 1271"/>
                <a:gd name="T23" fmla="*/ 1580 h 1591"/>
                <a:gd name="T24" fmla="*/ 136 w 1271"/>
                <a:gd name="T25" fmla="*/ 1591 h 1591"/>
                <a:gd name="T26" fmla="*/ 0 w 1271"/>
                <a:gd name="T27" fmla="*/ 1176 h 1591"/>
                <a:gd name="T28" fmla="*/ 424 w 1271"/>
                <a:gd name="T29" fmla="*/ 1088 h 1591"/>
                <a:gd name="T30" fmla="*/ 464 w 1271"/>
                <a:gd name="T31" fmla="*/ 808 h 1591"/>
                <a:gd name="T32" fmla="*/ 400 w 1271"/>
                <a:gd name="T33" fmla="*/ 368 h 1591"/>
                <a:gd name="T34" fmla="*/ 471 w 1271"/>
                <a:gd name="T35" fmla="*/ 253 h 1591"/>
                <a:gd name="T36" fmla="*/ 471 w 1271"/>
                <a:gd name="T37" fmla="*/ 253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1" h="1591">
                  <a:moveTo>
                    <a:pt x="471" y="253"/>
                  </a:moveTo>
                  <a:lnTo>
                    <a:pt x="679" y="15"/>
                  </a:lnTo>
                  <a:lnTo>
                    <a:pt x="992" y="0"/>
                  </a:lnTo>
                  <a:lnTo>
                    <a:pt x="1099" y="130"/>
                  </a:lnTo>
                  <a:lnTo>
                    <a:pt x="1223" y="223"/>
                  </a:lnTo>
                  <a:lnTo>
                    <a:pt x="1271" y="516"/>
                  </a:lnTo>
                  <a:lnTo>
                    <a:pt x="1127" y="480"/>
                  </a:lnTo>
                  <a:lnTo>
                    <a:pt x="873" y="448"/>
                  </a:lnTo>
                  <a:lnTo>
                    <a:pt x="664" y="568"/>
                  </a:lnTo>
                  <a:lnTo>
                    <a:pt x="656" y="863"/>
                  </a:lnTo>
                  <a:lnTo>
                    <a:pt x="648" y="1344"/>
                  </a:lnTo>
                  <a:lnTo>
                    <a:pt x="437" y="1580"/>
                  </a:lnTo>
                  <a:lnTo>
                    <a:pt x="136" y="1591"/>
                  </a:lnTo>
                  <a:lnTo>
                    <a:pt x="0" y="1176"/>
                  </a:lnTo>
                  <a:lnTo>
                    <a:pt x="424" y="1088"/>
                  </a:lnTo>
                  <a:lnTo>
                    <a:pt x="464" y="808"/>
                  </a:lnTo>
                  <a:lnTo>
                    <a:pt x="400" y="368"/>
                  </a:lnTo>
                  <a:lnTo>
                    <a:pt x="471" y="253"/>
                  </a:lnTo>
                  <a:lnTo>
                    <a:pt x="471" y="253"/>
                  </a:lnTo>
                  <a:close/>
                </a:path>
              </a:pathLst>
            </a:custGeom>
            <a:solidFill>
              <a:schemeClr val="folHlink"/>
            </a:solidFill>
            <a:ln w="9525">
              <a:solidFill>
                <a:srgbClr val="000000"/>
              </a:solidFill>
              <a:round/>
              <a:headEnd/>
              <a:tailEnd/>
            </a:ln>
            <a:extLst/>
          </p:spPr>
          <p:txBody>
            <a:bodyPr/>
            <a:lstStyle/>
            <a:p>
              <a:endParaRPr lang="en-US"/>
            </a:p>
          </p:txBody>
        </p:sp>
        <p:sp>
          <p:nvSpPr>
            <p:cNvPr id="8" name="Freeform 26"/>
            <p:cNvSpPr>
              <a:spLocks/>
            </p:cNvSpPr>
            <p:nvPr/>
          </p:nvSpPr>
          <p:spPr bwMode="auto">
            <a:xfrm>
              <a:off x="4949" y="659"/>
              <a:ext cx="176" cy="372"/>
            </a:xfrm>
            <a:custGeom>
              <a:avLst/>
              <a:gdLst>
                <a:gd name="T0" fmla="*/ 32 w 703"/>
                <a:gd name="T1" fmla="*/ 0 h 1488"/>
                <a:gd name="T2" fmla="*/ 703 w 703"/>
                <a:gd name="T3" fmla="*/ 23 h 1488"/>
                <a:gd name="T4" fmla="*/ 568 w 703"/>
                <a:gd name="T5" fmla="*/ 223 h 1488"/>
                <a:gd name="T6" fmla="*/ 343 w 703"/>
                <a:gd name="T7" fmla="*/ 431 h 1488"/>
                <a:gd name="T8" fmla="*/ 174 w 703"/>
                <a:gd name="T9" fmla="*/ 565 h 1488"/>
                <a:gd name="T10" fmla="*/ 192 w 703"/>
                <a:gd name="T11" fmla="*/ 768 h 1488"/>
                <a:gd name="T12" fmla="*/ 207 w 703"/>
                <a:gd name="T13" fmla="*/ 1024 h 1488"/>
                <a:gd name="T14" fmla="*/ 325 w 703"/>
                <a:gd name="T15" fmla="*/ 1275 h 1488"/>
                <a:gd name="T16" fmla="*/ 0 w 703"/>
                <a:gd name="T17" fmla="*/ 1488 h 1488"/>
                <a:gd name="T18" fmla="*/ 32 w 703"/>
                <a:gd name="T19" fmla="*/ 0 h 1488"/>
                <a:gd name="T20" fmla="*/ 32 w 703"/>
                <a:gd name="T21"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1488">
                  <a:moveTo>
                    <a:pt x="32" y="0"/>
                  </a:moveTo>
                  <a:lnTo>
                    <a:pt x="703" y="23"/>
                  </a:lnTo>
                  <a:lnTo>
                    <a:pt x="568" y="223"/>
                  </a:lnTo>
                  <a:lnTo>
                    <a:pt x="343" y="431"/>
                  </a:lnTo>
                  <a:lnTo>
                    <a:pt x="174" y="565"/>
                  </a:lnTo>
                  <a:lnTo>
                    <a:pt x="192" y="768"/>
                  </a:lnTo>
                  <a:lnTo>
                    <a:pt x="207" y="1024"/>
                  </a:lnTo>
                  <a:lnTo>
                    <a:pt x="325" y="1275"/>
                  </a:lnTo>
                  <a:lnTo>
                    <a:pt x="0" y="1488"/>
                  </a:lnTo>
                  <a:lnTo>
                    <a:pt x="32" y="0"/>
                  </a:lnTo>
                  <a:lnTo>
                    <a:pt x="32" y="0"/>
                  </a:lnTo>
                  <a:close/>
                </a:path>
              </a:pathLst>
            </a:custGeom>
            <a:solidFill>
              <a:schemeClr val="folHlink"/>
            </a:solidFill>
            <a:ln w="9525">
              <a:solidFill>
                <a:srgbClr val="000000"/>
              </a:solidFill>
              <a:round/>
              <a:headEnd/>
              <a:tailEnd/>
            </a:ln>
            <a:extLst/>
          </p:spPr>
          <p:txBody>
            <a:bodyPr/>
            <a:lstStyle/>
            <a:p>
              <a:endParaRPr lang="en-US"/>
            </a:p>
          </p:txBody>
        </p:sp>
        <p:sp>
          <p:nvSpPr>
            <p:cNvPr id="9" name="Freeform 27"/>
            <p:cNvSpPr>
              <a:spLocks/>
            </p:cNvSpPr>
            <p:nvPr/>
          </p:nvSpPr>
          <p:spPr bwMode="auto">
            <a:xfrm>
              <a:off x="5438" y="1089"/>
              <a:ext cx="116" cy="79"/>
            </a:xfrm>
            <a:custGeom>
              <a:avLst/>
              <a:gdLst>
                <a:gd name="T0" fmla="*/ 0 w 465"/>
                <a:gd name="T1" fmla="*/ 6 h 318"/>
                <a:gd name="T2" fmla="*/ 4 w 465"/>
                <a:gd name="T3" fmla="*/ 113 h 318"/>
                <a:gd name="T4" fmla="*/ 45 w 465"/>
                <a:gd name="T5" fmla="*/ 175 h 318"/>
                <a:gd name="T6" fmla="*/ 172 w 465"/>
                <a:gd name="T7" fmla="*/ 297 h 318"/>
                <a:gd name="T8" fmla="*/ 465 w 465"/>
                <a:gd name="T9" fmla="*/ 318 h 318"/>
                <a:gd name="T10" fmla="*/ 339 w 465"/>
                <a:gd name="T11" fmla="*/ 168 h 318"/>
                <a:gd name="T12" fmla="*/ 139 w 465"/>
                <a:gd name="T13" fmla="*/ 0 h 318"/>
                <a:gd name="T14" fmla="*/ 0 w 465"/>
                <a:gd name="T15" fmla="*/ 6 h 318"/>
                <a:gd name="T16" fmla="*/ 0 w 465"/>
                <a:gd name="T17"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318">
                  <a:moveTo>
                    <a:pt x="0" y="6"/>
                  </a:moveTo>
                  <a:lnTo>
                    <a:pt x="4" y="113"/>
                  </a:lnTo>
                  <a:lnTo>
                    <a:pt x="45" y="175"/>
                  </a:lnTo>
                  <a:lnTo>
                    <a:pt x="172" y="297"/>
                  </a:lnTo>
                  <a:lnTo>
                    <a:pt x="465" y="318"/>
                  </a:lnTo>
                  <a:lnTo>
                    <a:pt x="339" y="168"/>
                  </a:lnTo>
                  <a:lnTo>
                    <a:pt x="139" y="0"/>
                  </a:lnTo>
                  <a:lnTo>
                    <a:pt x="0" y="6"/>
                  </a:lnTo>
                  <a:lnTo>
                    <a:pt x="0" y="6"/>
                  </a:lnTo>
                  <a:close/>
                </a:path>
              </a:pathLst>
            </a:custGeom>
            <a:solidFill>
              <a:schemeClr val="folHlink"/>
            </a:solidFill>
            <a:ln w="9525">
              <a:solidFill>
                <a:srgbClr val="000000"/>
              </a:solidFill>
              <a:round/>
              <a:headEnd/>
              <a:tailEnd/>
            </a:ln>
            <a:extLst/>
          </p:spPr>
          <p:txBody>
            <a:bodyPr/>
            <a:lstStyle/>
            <a:p>
              <a:endParaRPr lang="en-US"/>
            </a:p>
          </p:txBody>
        </p:sp>
        <p:sp>
          <p:nvSpPr>
            <p:cNvPr id="10" name="Freeform 28"/>
            <p:cNvSpPr>
              <a:spLocks/>
            </p:cNvSpPr>
            <p:nvPr/>
          </p:nvSpPr>
          <p:spPr bwMode="auto">
            <a:xfrm>
              <a:off x="5595" y="1191"/>
              <a:ext cx="64" cy="70"/>
            </a:xfrm>
            <a:custGeom>
              <a:avLst/>
              <a:gdLst>
                <a:gd name="T0" fmla="*/ 223 w 256"/>
                <a:gd name="T1" fmla="*/ 0 h 282"/>
                <a:gd name="T2" fmla="*/ 0 w 256"/>
                <a:gd name="T3" fmla="*/ 79 h 282"/>
                <a:gd name="T4" fmla="*/ 256 w 256"/>
                <a:gd name="T5" fmla="*/ 282 h 282"/>
                <a:gd name="T6" fmla="*/ 223 w 256"/>
                <a:gd name="T7" fmla="*/ 0 h 282"/>
                <a:gd name="T8" fmla="*/ 223 w 256"/>
                <a:gd name="T9" fmla="*/ 0 h 282"/>
              </a:gdLst>
              <a:ahLst/>
              <a:cxnLst>
                <a:cxn ang="0">
                  <a:pos x="T0" y="T1"/>
                </a:cxn>
                <a:cxn ang="0">
                  <a:pos x="T2" y="T3"/>
                </a:cxn>
                <a:cxn ang="0">
                  <a:pos x="T4" y="T5"/>
                </a:cxn>
                <a:cxn ang="0">
                  <a:pos x="T6" y="T7"/>
                </a:cxn>
                <a:cxn ang="0">
                  <a:pos x="T8" y="T9"/>
                </a:cxn>
              </a:cxnLst>
              <a:rect l="0" t="0" r="r" b="b"/>
              <a:pathLst>
                <a:path w="256" h="282">
                  <a:moveTo>
                    <a:pt x="223" y="0"/>
                  </a:moveTo>
                  <a:lnTo>
                    <a:pt x="0" y="79"/>
                  </a:lnTo>
                  <a:lnTo>
                    <a:pt x="256" y="282"/>
                  </a:lnTo>
                  <a:lnTo>
                    <a:pt x="223" y="0"/>
                  </a:lnTo>
                  <a:lnTo>
                    <a:pt x="223" y="0"/>
                  </a:lnTo>
                  <a:close/>
                </a:path>
              </a:pathLst>
            </a:custGeom>
            <a:solidFill>
              <a:schemeClr val="folHlink"/>
            </a:solidFill>
            <a:ln w="9525">
              <a:solidFill>
                <a:srgbClr val="000000"/>
              </a:solidFill>
              <a:round/>
              <a:headEnd/>
              <a:tailEnd/>
            </a:ln>
            <a:extLst/>
          </p:spPr>
          <p:txBody>
            <a:bodyPr/>
            <a:lstStyle/>
            <a:p>
              <a:endParaRPr lang="en-US"/>
            </a:p>
          </p:txBody>
        </p:sp>
        <p:sp>
          <p:nvSpPr>
            <p:cNvPr id="11" name="Freeform 29"/>
            <p:cNvSpPr>
              <a:spLocks/>
            </p:cNvSpPr>
            <p:nvPr/>
          </p:nvSpPr>
          <p:spPr bwMode="auto">
            <a:xfrm>
              <a:off x="5155" y="741"/>
              <a:ext cx="219" cy="312"/>
            </a:xfrm>
            <a:custGeom>
              <a:avLst/>
              <a:gdLst>
                <a:gd name="T0" fmla="*/ 0 w 876"/>
                <a:gd name="T1" fmla="*/ 1151 h 1248"/>
                <a:gd name="T2" fmla="*/ 192 w 876"/>
                <a:gd name="T3" fmla="*/ 1239 h 1248"/>
                <a:gd name="T4" fmla="*/ 360 w 876"/>
                <a:gd name="T5" fmla="*/ 1248 h 1248"/>
                <a:gd name="T6" fmla="*/ 374 w 876"/>
                <a:gd name="T7" fmla="*/ 1091 h 1248"/>
                <a:gd name="T8" fmla="*/ 352 w 876"/>
                <a:gd name="T9" fmla="*/ 783 h 1248"/>
                <a:gd name="T10" fmla="*/ 352 w 876"/>
                <a:gd name="T11" fmla="*/ 591 h 1248"/>
                <a:gd name="T12" fmla="*/ 436 w 876"/>
                <a:gd name="T13" fmla="*/ 428 h 1248"/>
                <a:gd name="T14" fmla="*/ 730 w 876"/>
                <a:gd name="T15" fmla="*/ 414 h 1248"/>
                <a:gd name="T16" fmla="*/ 735 w 876"/>
                <a:gd name="T17" fmla="*/ 272 h 1248"/>
                <a:gd name="T18" fmla="*/ 815 w 876"/>
                <a:gd name="T19" fmla="*/ 168 h 1248"/>
                <a:gd name="T20" fmla="*/ 876 w 876"/>
                <a:gd name="T21" fmla="*/ 126 h 1248"/>
                <a:gd name="T22" fmla="*/ 712 w 876"/>
                <a:gd name="T23" fmla="*/ 23 h 1248"/>
                <a:gd name="T24" fmla="*/ 440 w 876"/>
                <a:gd name="T25" fmla="*/ 0 h 1248"/>
                <a:gd name="T26" fmla="*/ 264 w 876"/>
                <a:gd name="T27" fmla="*/ 135 h 1248"/>
                <a:gd name="T28" fmla="*/ 115 w 876"/>
                <a:gd name="T29" fmla="*/ 271 h 1248"/>
                <a:gd name="T30" fmla="*/ 128 w 876"/>
                <a:gd name="T31" fmla="*/ 672 h 1248"/>
                <a:gd name="T32" fmla="*/ 0 w 876"/>
                <a:gd name="T33" fmla="*/ 1151 h 1248"/>
                <a:gd name="T34" fmla="*/ 0 w 876"/>
                <a:gd name="T35" fmla="*/ 115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6" h="1248">
                  <a:moveTo>
                    <a:pt x="0" y="1151"/>
                  </a:moveTo>
                  <a:lnTo>
                    <a:pt x="192" y="1239"/>
                  </a:lnTo>
                  <a:lnTo>
                    <a:pt x="360" y="1248"/>
                  </a:lnTo>
                  <a:lnTo>
                    <a:pt x="374" y="1091"/>
                  </a:lnTo>
                  <a:lnTo>
                    <a:pt x="352" y="783"/>
                  </a:lnTo>
                  <a:lnTo>
                    <a:pt x="352" y="591"/>
                  </a:lnTo>
                  <a:lnTo>
                    <a:pt x="436" y="428"/>
                  </a:lnTo>
                  <a:lnTo>
                    <a:pt x="730" y="414"/>
                  </a:lnTo>
                  <a:lnTo>
                    <a:pt x="735" y="272"/>
                  </a:lnTo>
                  <a:lnTo>
                    <a:pt x="815" y="168"/>
                  </a:lnTo>
                  <a:lnTo>
                    <a:pt x="876" y="126"/>
                  </a:lnTo>
                  <a:lnTo>
                    <a:pt x="712" y="23"/>
                  </a:lnTo>
                  <a:lnTo>
                    <a:pt x="440" y="0"/>
                  </a:lnTo>
                  <a:lnTo>
                    <a:pt x="264" y="135"/>
                  </a:lnTo>
                  <a:lnTo>
                    <a:pt x="115" y="271"/>
                  </a:lnTo>
                  <a:lnTo>
                    <a:pt x="128" y="672"/>
                  </a:lnTo>
                  <a:lnTo>
                    <a:pt x="0" y="1151"/>
                  </a:lnTo>
                  <a:lnTo>
                    <a:pt x="0" y="1151"/>
                  </a:lnTo>
                  <a:close/>
                </a:path>
              </a:pathLst>
            </a:custGeom>
            <a:solidFill>
              <a:schemeClr val="folHlink"/>
            </a:solidFill>
            <a:ln w="9525">
              <a:solidFill>
                <a:srgbClr val="000000"/>
              </a:solidFill>
              <a:round/>
              <a:headEnd/>
              <a:tailEnd/>
            </a:ln>
            <a:extLst/>
          </p:spPr>
          <p:txBody>
            <a:bodyPr/>
            <a:lstStyle/>
            <a:p>
              <a:endParaRPr lang="en-US"/>
            </a:p>
          </p:txBody>
        </p:sp>
        <p:sp>
          <p:nvSpPr>
            <p:cNvPr id="12" name="Freeform 30"/>
            <p:cNvSpPr>
              <a:spLocks/>
            </p:cNvSpPr>
            <p:nvPr/>
          </p:nvSpPr>
          <p:spPr bwMode="auto">
            <a:xfrm>
              <a:off x="5087" y="1021"/>
              <a:ext cx="64" cy="90"/>
            </a:xfrm>
            <a:custGeom>
              <a:avLst/>
              <a:gdLst>
                <a:gd name="T0" fmla="*/ 176 w 256"/>
                <a:gd name="T1" fmla="*/ 0 h 359"/>
                <a:gd name="T2" fmla="*/ 168 w 256"/>
                <a:gd name="T3" fmla="*/ 160 h 359"/>
                <a:gd name="T4" fmla="*/ 256 w 256"/>
                <a:gd name="T5" fmla="*/ 359 h 359"/>
                <a:gd name="T6" fmla="*/ 88 w 256"/>
                <a:gd name="T7" fmla="*/ 231 h 359"/>
                <a:gd name="T8" fmla="*/ 0 w 256"/>
                <a:gd name="T9" fmla="*/ 16 h 359"/>
                <a:gd name="T10" fmla="*/ 176 w 256"/>
                <a:gd name="T11" fmla="*/ 0 h 359"/>
                <a:gd name="T12" fmla="*/ 176 w 256"/>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56" h="359">
                  <a:moveTo>
                    <a:pt x="176" y="0"/>
                  </a:moveTo>
                  <a:lnTo>
                    <a:pt x="168" y="160"/>
                  </a:lnTo>
                  <a:lnTo>
                    <a:pt x="256" y="359"/>
                  </a:lnTo>
                  <a:lnTo>
                    <a:pt x="88" y="231"/>
                  </a:lnTo>
                  <a:lnTo>
                    <a:pt x="0" y="16"/>
                  </a:lnTo>
                  <a:lnTo>
                    <a:pt x="176" y="0"/>
                  </a:lnTo>
                  <a:lnTo>
                    <a:pt x="176" y="0"/>
                  </a:lnTo>
                  <a:close/>
                </a:path>
              </a:pathLst>
            </a:custGeom>
            <a:solidFill>
              <a:schemeClr val="folHlink"/>
            </a:solidFill>
            <a:ln w="9525">
              <a:solidFill>
                <a:srgbClr val="000000"/>
              </a:solidFill>
              <a:round/>
              <a:headEnd/>
              <a:tailEnd/>
            </a:ln>
            <a:extLst/>
          </p:spPr>
          <p:txBody>
            <a:bodyPr/>
            <a:lstStyle/>
            <a:p>
              <a:endParaRPr lang="en-US"/>
            </a:p>
          </p:txBody>
        </p:sp>
        <p:sp>
          <p:nvSpPr>
            <p:cNvPr id="13" name="Freeform 31"/>
            <p:cNvSpPr>
              <a:spLocks/>
            </p:cNvSpPr>
            <p:nvPr/>
          </p:nvSpPr>
          <p:spPr bwMode="auto">
            <a:xfrm>
              <a:off x="5417" y="1091"/>
              <a:ext cx="70" cy="68"/>
            </a:xfrm>
            <a:custGeom>
              <a:avLst/>
              <a:gdLst>
                <a:gd name="T0" fmla="*/ 191 w 280"/>
                <a:gd name="T1" fmla="*/ 0 h 273"/>
                <a:gd name="T2" fmla="*/ 191 w 280"/>
                <a:gd name="T3" fmla="*/ 129 h 273"/>
                <a:gd name="T4" fmla="*/ 280 w 280"/>
                <a:gd name="T5" fmla="*/ 270 h 273"/>
                <a:gd name="T6" fmla="*/ 143 w 280"/>
                <a:gd name="T7" fmla="*/ 273 h 273"/>
                <a:gd name="T8" fmla="*/ 0 w 280"/>
                <a:gd name="T9" fmla="*/ 18 h 273"/>
                <a:gd name="T10" fmla="*/ 191 w 280"/>
                <a:gd name="T11" fmla="*/ 0 h 273"/>
                <a:gd name="T12" fmla="*/ 191 w 280"/>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280" h="273">
                  <a:moveTo>
                    <a:pt x="191" y="0"/>
                  </a:moveTo>
                  <a:lnTo>
                    <a:pt x="191" y="129"/>
                  </a:lnTo>
                  <a:lnTo>
                    <a:pt x="280" y="270"/>
                  </a:lnTo>
                  <a:lnTo>
                    <a:pt x="143" y="273"/>
                  </a:lnTo>
                  <a:lnTo>
                    <a:pt x="0" y="18"/>
                  </a:lnTo>
                  <a:lnTo>
                    <a:pt x="191" y="0"/>
                  </a:lnTo>
                  <a:lnTo>
                    <a:pt x="191" y="0"/>
                  </a:lnTo>
                  <a:close/>
                </a:path>
              </a:pathLst>
            </a:custGeom>
            <a:solidFill>
              <a:schemeClr val="folHlink"/>
            </a:solidFill>
            <a:ln w="9525">
              <a:solidFill>
                <a:srgbClr val="000000"/>
              </a:solidFill>
              <a:round/>
              <a:headEnd/>
              <a:tailEnd/>
            </a:ln>
            <a:extLst/>
          </p:spPr>
          <p:txBody>
            <a:bodyPr/>
            <a:lstStyle/>
            <a:p>
              <a:endParaRPr lang="en-US"/>
            </a:p>
          </p:txBody>
        </p:sp>
        <p:sp>
          <p:nvSpPr>
            <p:cNvPr id="14" name="Freeform 32"/>
            <p:cNvSpPr>
              <a:spLocks/>
            </p:cNvSpPr>
            <p:nvPr/>
          </p:nvSpPr>
          <p:spPr bwMode="auto">
            <a:xfrm>
              <a:off x="5595" y="1202"/>
              <a:ext cx="57" cy="73"/>
            </a:xfrm>
            <a:custGeom>
              <a:avLst/>
              <a:gdLst>
                <a:gd name="T0" fmla="*/ 40 w 232"/>
                <a:gd name="T1" fmla="*/ 0 h 295"/>
                <a:gd name="T2" fmla="*/ 232 w 232"/>
                <a:gd name="T3" fmla="*/ 109 h 295"/>
                <a:gd name="T4" fmla="*/ 204 w 232"/>
                <a:gd name="T5" fmla="*/ 295 h 295"/>
                <a:gd name="T6" fmla="*/ 0 w 232"/>
                <a:gd name="T7" fmla="*/ 34 h 295"/>
                <a:gd name="T8" fmla="*/ 40 w 232"/>
                <a:gd name="T9" fmla="*/ 0 h 295"/>
                <a:gd name="T10" fmla="*/ 40 w 232"/>
                <a:gd name="T11" fmla="*/ 0 h 295"/>
              </a:gdLst>
              <a:ahLst/>
              <a:cxnLst>
                <a:cxn ang="0">
                  <a:pos x="T0" y="T1"/>
                </a:cxn>
                <a:cxn ang="0">
                  <a:pos x="T2" y="T3"/>
                </a:cxn>
                <a:cxn ang="0">
                  <a:pos x="T4" y="T5"/>
                </a:cxn>
                <a:cxn ang="0">
                  <a:pos x="T6" y="T7"/>
                </a:cxn>
                <a:cxn ang="0">
                  <a:pos x="T8" y="T9"/>
                </a:cxn>
                <a:cxn ang="0">
                  <a:pos x="T10" y="T11"/>
                </a:cxn>
              </a:cxnLst>
              <a:rect l="0" t="0" r="r" b="b"/>
              <a:pathLst>
                <a:path w="232" h="295">
                  <a:moveTo>
                    <a:pt x="40" y="0"/>
                  </a:moveTo>
                  <a:lnTo>
                    <a:pt x="232" y="109"/>
                  </a:lnTo>
                  <a:lnTo>
                    <a:pt x="204" y="295"/>
                  </a:lnTo>
                  <a:lnTo>
                    <a:pt x="0" y="34"/>
                  </a:lnTo>
                  <a:lnTo>
                    <a:pt x="40" y="0"/>
                  </a:lnTo>
                  <a:lnTo>
                    <a:pt x="40" y="0"/>
                  </a:lnTo>
                  <a:close/>
                </a:path>
              </a:pathLst>
            </a:custGeom>
            <a:solidFill>
              <a:schemeClr val="folHlink"/>
            </a:solidFill>
            <a:ln w="9525">
              <a:solidFill>
                <a:srgbClr val="000000"/>
              </a:solidFill>
              <a:round/>
              <a:headEnd/>
              <a:tailEnd/>
            </a:ln>
            <a:extLst/>
          </p:spPr>
          <p:txBody>
            <a:bodyPr/>
            <a:lstStyle/>
            <a:p>
              <a:endParaRPr lang="en-US"/>
            </a:p>
          </p:txBody>
        </p:sp>
        <p:sp>
          <p:nvSpPr>
            <p:cNvPr id="15" name="Freeform 33"/>
            <p:cNvSpPr>
              <a:spLocks/>
            </p:cNvSpPr>
            <p:nvPr/>
          </p:nvSpPr>
          <p:spPr bwMode="auto">
            <a:xfrm>
              <a:off x="5151" y="-76"/>
              <a:ext cx="659" cy="520"/>
            </a:xfrm>
            <a:custGeom>
              <a:avLst/>
              <a:gdLst>
                <a:gd name="T0" fmla="*/ 646 w 2635"/>
                <a:gd name="T1" fmla="*/ 30 h 2080"/>
                <a:gd name="T2" fmla="*/ 523 w 2635"/>
                <a:gd name="T3" fmla="*/ 184 h 2080"/>
                <a:gd name="T4" fmla="*/ 399 w 2635"/>
                <a:gd name="T5" fmla="*/ 361 h 2080"/>
                <a:gd name="T6" fmla="*/ 247 w 2635"/>
                <a:gd name="T7" fmla="*/ 509 h 2080"/>
                <a:gd name="T8" fmla="*/ 21 w 2635"/>
                <a:gd name="T9" fmla="*/ 691 h 2080"/>
                <a:gd name="T10" fmla="*/ 0 w 2635"/>
                <a:gd name="T11" fmla="*/ 794 h 2080"/>
                <a:gd name="T12" fmla="*/ 55 w 2635"/>
                <a:gd name="T13" fmla="*/ 947 h 2080"/>
                <a:gd name="T14" fmla="*/ 154 w 2635"/>
                <a:gd name="T15" fmla="*/ 1125 h 2080"/>
                <a:gd name="T16" fmla="*/ 287 w 2635"/>
                <a:gd name="T17" fmla="*/ 1237 h 2080"/>
                <a:gd name="T18" fmla="*/ 527 w 2635"/>
                <a:gd name="T19" fmla="*/ 1253 h 2080"/>
                <a:gd name="T20" fmla="*/ 671 w 2635"/>
                <a:gd name="T21" fmla="*/ 1169 h 2080"/>
                <a:gd name="T22" fmla="*/ 764 w 2635"/>
                <a:gd name="T23" fmla="*/ 1046 h 2080"/>
                <a:gd name="T24" fmla="*/ 749 w 2635"/>
                <a:gd name="T25" fmla="*/ 912 h 2080"/>
                <a:gd name="T26" fmla="*/ 705 w 2635"/>
                <a:gd name="T27" fmla="*/ 646 h 2080"/>
                <a:gd name="T28" fmla="*/ 709 w 2635"/>
                <a:gd name="T29" fmla="*/ 450 h 2080"/>
                <a:gd name="T30" fmla="*/ 858 w 2635"/>
                <a:gd name="T31" fmla="*/ 282 h 2080"/>
                <a:gd name="T32" fmla="*/ 1040 w 2635"/>
                <a:gd name="T33" fmla="*/ 212 h 2080"/>
                <a:gd name="T34" fmla="*/ 1236 w 2635"/>
                <a:gd name="T35" fmla="*/ 277 h 2080"/>
                <a:gd name="T36" fmla="*/ 1448 w 2635"/>
                <a:gd name="T37" fmla="*/ 395 h 2080"/>
                <a:gd name="T38" fmla="*/ 1586 w 2635"/>
                <a:gd name="T39" fmla="*/ 567 h 2080"/>
                <a:gd name="T40" fmla="*/ 1635 w 2635"/>
                <a:gd name="T41" fmla="*/ 745 h 2080"/>
                <a:gd name="T42" fmla="*/ 1660 w 2635"/>
                <a:gd name="T43" fmla="*/ 976 h 2080"/>
                <a:gd name="T44" fmla="*/ 1616 w 2635"/>
                <a:gd name="T45" fmla="*/ 1065 h 2080"/>
                <a:gd name="T46" fmla="*/ 1537 w 2635"/>
                <a:gd name="T47" fmla="*/ 1149 h 2080"/>
                <a:gd name="T48" fmla="*/ 1420 w 2635"/>
                <a:gd name="T49" fmla="*/ 1198 h 2080"/>
                <a:gd name="T50" fmla="*/ 1311 w 2635"/>
                <a:gd name="T51" fmla="*/ 1233 h 2080"/>
                <a:gd name="T52" fmla="*/ 1281 w 2635"/>
                <a:gd name="T53" fmla="*/ 1282 h 2080"/>
                <a:gd name="T54" fmla="*/ 1261 w 2635"/>
                <a:gd name="T55" fmla="*/ 1424 h 2080"/>
                <a:gd name="T56" fmla="*/ 1266 w 2635"/>
                <a:gd name="T57" fmla="*/ 1534 h 2080"/>
                <a:gd name="T58" fmla="*/ 1330 w 2635"/>
                <a:gd name="T59" fmla="*/ 1613 h 2080"/>
                <a:gd name="T60" fmla="*/ 1485 w 2635"/>
                <a:gd name="T61" fmla="*/ 1623 h 2080"/>
                <a:gd name="T62" fmla="*/ 1597 w 2635"/>
                <a:gd name="T63" fmla="*/ 1613 h 2080"/>
                <a:gd name="T64" fmla="*/ 1793 w 2635"/>
                <a:gd name="T65" fmla="*/ 1608 h 2080"/>
                <a:gd name="T66" fmla="*/ 2054 w 2635"/>
                <a:gd name="T67" fmla="*/ 1701 h 2080"/>
                <a:gd name="T68" fmla="*/ 2241 w 2635"/>
                <a:gd name="T69" fmla="*/ 1834 h 2080"/>
                <a:gd name="T70" fmla="*/ 2325 w 2635"/>
                <a:gd name="T71" fmla="*/ 1968 h 2080"/>
                <a:gd name="T72" fmla="*/ 2365 w 2635"/>
                <a:gd name="T73" fmla="*/ 2080 h 2080"/>
                <a:gd name="T74" fmla="*/ 2498 w 2635"/>
                <a:gd name="T75" fmla="*/ 1996 h 2080"/>
                <a:gd name="T76" fmla="*/ 2581 w 2635"/>
                <a:gd name="T77" fmla="*/ 1912 h 2080"/>
                <a:gd name="T78" fmla="*/ 2635 w 2635"/>
                <a:gd name="T79" fmla="*/ 70 h 2080"/>
                <a:gd name="T80" fmla="*/ 1183 w 2635"/>
                <a:gd name="T81" fmla="*/ 0 h 2080"/>
                <a:gd name="T82" fmla="*/ 646 w 2635"/>
                <a:gd name="T83" fmla="*/ 30 h 2080"/>
                <a:gd name="T84" fmla="*/ 646 w 2635"/>
                <a:gd name="T85" fmla="*/ 3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5" h="2080">
                  <a:moveTo>
                    <a:pt x="646" y="30"/>
                  </a:moveTo>
                  <a:lnTo>
                    <a:pt x="523" y="184"/>
                  </a:lnTo>
                  <a:lnTo>
                    <a:pt x="399" y="361"/>
                  </a:lnTo>
                  <a:lnTo>
                    <a:pt x="247" y="509"/>
                  </a:lnTo>
                  <a:lnTo>
                    <a:pt x="21" y="691"/>
                  </a:lnTo>
                  <a:lnTo>
                    <a:pt x="0" y="794"/>
                  </a:lnTo>
                  <a:lnTo>
                    <a:pt x="55" y="947"/>
                  </a:lnTo>
                  <a:lnTo>
                    <a:pt x="154" y="1125"/>
                  </a:lnTo>
                  <a:lnTo>
                    <a:pt x="287" y="1237"/>
                  </a:lnTo>
                  <a:lnTo>
                    <a:pt x="527" y="1253"/>
                  </a:lnTo>
                  <a:lnTo>
                    <a:pt x="671" y="1169"/>
                  </a:lnTo>
                  <a:lnTo>
                    <a:pt x="764" y="1046"/>
                  </a:lnTo>
                  <a:lnTo>
                    <a:pt x="749" y="912"/>
                  </a:lnTo>
                  <a:lnTo>
                    <a:pt x="705" y="646"/>
                  </a:lnTo>
                  <a:lnTo>
                    <a:pt x="709" y="450"/>
                  </a:lnTo>
                  <a:lnTo>
                    <a:pt x="858" y="282"/>
                  </a:lnTo>
                  <a:lnTo>
                    <a:pt x="1040" y="212"/>
                  </a:lnTo>
                  <a:lnTo>
                    <a:pt x="1236" y="277"/>
                  </a:lnTo>
                  <a:lnTo>
                    <a:pt x="1448" y="395"/>
                  </a:lnTo>
                  <a:lnTo>
                    <a:pt x="1586" y="567"/>
                  </a:lnTo>
                  <a:lnTo>
                    <a:pt x="1635" y="745"/>
                  </a:lnTo>
                  <a:lnTo>
                    <a:pt x="1660" y="976"/>
                  </a:lnTo>
                  <a:lnTo>
                    <a:pt x="1616" y="1065"/>
                  </a:lnTo>
                  <a:lnTo>
                    <a:pt x="1537" y="1149"/>
                  </a:lnTo>
                  <a:lnTo>
                    <a:pt x="1420" y="1198"/>
                  </a:lnTo>
                  <a:lnTo>
                    <a:pt x="1311" y="1233"/>
                  </a:lnTo>
                  <a:lnTo>
                    <a:pt x="1281" y="1282"/>
                  </a:lnTo>
                  <a:lnTo>
                    <a:pt x="1261" y="1424"/>
                  </a:lnTo>
                  <a:lnTo>
                    <a:pt x="1266" y="1534"/>
                  </a:lnTo>
                  <a:lnTo>
                    <a:pt x="1330" y="1613"/>
                  </a:lnTo>
                  <a:lnTo>
                    <a:pt x="1485" y="1623"/>
                  </a:lnTo>
                  <a:lnTo>
                    <a:pt x="1597" y="1613"/>
                  </a:lnTo>
                  <a:lnTo>
                    <a:pt x="1793" y="1608"/>
                  </a:lnTo>
                  <a:lnTo>
                    <a:pt x="2054" y="1701"/>
                  </a:lnTo>
                  <a:lnTo>
                    <a:pt x="2241" y="1834"/>
                  </a:lnTo>
                  <a:lnTo>
                    <a:pt x="2325" y="1968"/>
                  </a:lnTo>
                  <a:lnTo>
                    <a:pt x="2365" y="2080"/>
                  </a:lnTo>
                  <a:lnTo>
                    <a:pt x="2498" y="1996"/>
                  </a:lnTo>
                  <a:lnTo>
                    <a:pt x="2581" y="1912"/>
                  </a:lnTo>
                  <a:lnTo>
                    <a:pt x="2635" y="70"/>
                  </a:lnTo>
                  <a:lnTo>
                    <a:pt x="1183" y="0"/>
                  </a:lnTo>
                  <a:lnTo>
                    <a:pt x="646" y="30"/>
                  </a:lnTo>
                  <a:lnTo>
                    <a:pt x="646" y="30"/>
                  </a:lnTo>
                  <a:close/>
                </a:path>
              </a:pathLst>
            </a:custGeom>
            <a:gradFill rotWithShape="1">
              <a:gsLst>
                <a:gs pos="0">
                  <a:schemeClr val="accent1"/>
                </a:gs>
                <a:gs pos="100000">
                  <a:schemeClr val="folHlink"/>
                </a:gs>
              </a:gsLst>
              <a:lin ang="18900000" scaled="1"/>
            </a:gradFill>
            <a:ln w="9525">
              <a:solidFill>
                <a:srgbClr val="000000"/>
              </a:solidFill>
              <a:round/>
              <a:headEnd/>
              <a:tailEnd/>
            </a:ln>
            <a:extLst/>
          </p:spPr>
          <p:txBody>
            <a:bodyPr/>
            <a:lstStyle/>
            <a:p>
              <a:endParaRPr lang="en-US"/>
            </a:p>
          </p:txBody>
        </p:sp>
        <p:sp>
          <p:nvSpPr>
            <p:cNvPr id="16" name="Freeform 34"/>
            <p:cNvSpPr>
              <a:spLocks/>
            </p:cNvSpPr>
            <p:nvPr/>
          </p:nvSpPr>
          <p:spPr bwMode="auto">
            <a:xfrm>
              <a:off x="5181" y="699"/>
              <a:ext cx="223" cy="143"/>
            </a:xfrm>
            <a:custGeom>
              <a:avLst/>
              <a:gdLst>
                <a:gd name="T0" fmla="*/ 57 w 895"/>
                <a:gd name="T1" fmla="*/ 383 h 572"/>
                <a:gd name="T2" fmla="*/ 200 w 895"/>
                <a:gd name="T3" fmla="*/ 240 h 572"/>
                <a:gd name="T4" fmla="*/ 303 w 895"/>
                <a:gd name="T5" fmla="*/ 175 h 572"/>
                <a:gd name="T6" fmla="*/ 511 w 895"/>
                <a:gd name="T7" fmla="*/ 168 h 572"/>
                <a:gd name="T8" fmla="*/ 679 w 895"/>
                <a:gd name="T9" fmla="*/ 231 h 572"/>
                <a:gd name="T10" fmla="*/ 802 w 895"/>
                <a:gd name="T11" fmla="*/ 341 h 572"/>
                <a:gd name="T12" fmla="*/ 895 w 895"/>
                <a:gd name="T13" fmla="*/ 572 h 572"/>
                <a:gd name="T14" fmla="*/ 847 w 895"/>
                <a:gd name="T15" fmla="*/ 351 h 572"/>
                <a:gd name="T16" fmla="*/ 767 w 895"/>
                <a:gd name="T17" fmla="*/ 215 h 572"/>
                <a:gd name="T18" fmla="*/ 648 w 895"/>
                <a:gd name="T19" fmla="*/ 80 h 572"/>
                <a:gd name="T20" fmla="*/ 408 w 895"/>
                <a:gd name="T21" fmla="*/ 0 h 572"/>
                <a:gd name="T22" fmla="*/ 184 w 895"/>
                <a:gd name="T23" fmla="*/ 55 h 572"/>
                <a:gd name="T24" fmla="*/ 32 w 895"/>
                <a:gd name="T25" fmla="*/ 175 h 572"/>
                <a:gd name="T26" fmla="*/ 0 w 895"/>
                <a:gd name="T27" fmla="*/ 320 h 572"/>
                <a:gd name="T28" fmla="*/ 24 w 895"/>
                <a:gd name="T29" fmla="*/ 496 h 572"/>
                <a:gd name="T30" fmla="*/ 57 w 895"/>
                <a:gd name="T31" fmla="*/ 383 h 572"/>
                <a:gd name="T32" fmla="*/ 57 w 895"/>
                <a:gd name="T33" fmla="*/ 38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5" h="572">
                  <a:moveTo>
                    <a:pt x="57" y="383"/>
                  </a:moveTo>
                  <a:lnTo>
                    <a:pt x="200" y="240"/>
                  </a:lnTo>
                  <a:lnTo>
                    <a:pt x="303" y="175"/>
                  </a:lnTo>
                  <a:lnTo>
                    <a:pt x="511" y="168"/>
                  </a:lnTo>
                  <a:lnTo>
                    <a:pt x="679" y="231"/>
                  </a:lnTo>
                  <a:lnTo>
                    <a:pt x="802" y="341"/>
                  </a:lnTo>
                  <a:lnTo>
                    <a:pt x="895" y="572"/>
                  </a:lnTo>
                  <a:lnTo>
                    <a:pt x="847" y="351"/>
                  </a:lnTo>
                  <a:lnTo>
                    <a:pt x="767" y="215"/>
                  </a:lnTo>
                  <a:lnTo>
                    <a:pt x="648" y="80"/>
                  </a:lnTo>
                  <a:lnTo>
                    <a:pt x="408" y="0"/>
                  </a:lnTo>
                  <a:lnTo>
                    <a:pt x="184" y="55"/>
                  </a:lnTo>
                  <a:lnTo>
                    <a:pt x="32" y="175"/>
                  </a:lnTo>
                  <a:lnTo>
                    <a:pt x="0" y="320"/>
                  </a:lnTo>
                  <a:lnTo>
                    <a:pt x="24" y="496"/>
                  </a:lnTo>
                  <a:lnTo>
                    <a:pt x="57" y="383"/>
                  </a:lnTo>
                  <a:lnTo>
                    <a:pt x="57" y="383"/>
                  </a:lnTo>
                  <a:close/>
                </a:path>
              </a:pathLst>
            </a:custGeom>
            <a:solidFill>
              <a:srgbClr val="948D4D"/>
            </a:solidFill>
            <a:ln w="9525">
              <a:solidFill>
                <a:srgbClr val="000000"/>
              </a:solidFill>
              <a:round/>
              <a:headEnd/>
              <a:tailEnd/>
            </a:ln>
            <a:extLst/>
          </p:spPr>
          <p:txBody>
            <a:bodyPr/>
            <a:lstStyle/>
            <a:p>
              <a:endParaRPr lang="en-US"/>
            </a:p>
          </p:txBody>
        </p:sp>
        <p:sp>
          <p:nvSpPr>
            <p:cNvPr id="17" name="Freeform 35"/>
            <p:cNvSpPr>
              <a:spLocks/>
            </p:cNvSpPr>
            <p:nvPr/>
          </p:nvSpPr>
          <p:spPr bwMode="auto">
            <a:xfrm>
              <a:off x="5046" y="987"/>
              <a:ext cx="131" cy="130"/>
            </a:xfrm>
            <a:custGeom>
              <a:avLst/>
              <a:gdLst>
                <a:gd name="T0" fmla="*/ 196 w 524"/>
                <a:gd name="T1" fmla="*/ 153 h 521"/>
                <a:gd name="T2" fmla="*/ 269 w 524"/>
                <a:gd name="T3" fmla="*/ 317 h 521"/>
                <a:gd name="T4" fmla="*/ 331 w 524"/>
                <a:gd name="T5" fmla="*/ 412 h 521"/>
                <a:gd name="T6" fmla="*/ 524 w 524"/>
                <a:gd name="T7" fmla="*/ 513 h 521"/>
                <a:gd name="T8" fmla="*/ 340 w 524"/>
                <a:gd name="T9" fmla="*/ 521 h 521"/>
                <a:gd name="T10" fmla="*/ 124 w 524"/>
                <a:gd name="T11" fmla="*/ 393 h 521"/>
                <a:gd name="T12" fmla="*/ 4 w 524"/>
                <a:gd name="T13" fmla="*/ 208 h 521"/>
                <a:gd name="T14" fmla="*/ 0 w 524"/>
                <a:gd name="T15" fmla="*/ 0 h 521"/>
                <a:gd name="T16" fmla="*/ 196 w 524"/>
                <a:gd name="T17" fmla="*/ 153 h 521"/>
                <a:gd name="T18" fmla="*/ 196 w 524"/>
                <a:gd name="T19" fmla="*/ 15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1">
                  <a:moveTo>
                    <a:pt x="196" y="153"/>
                  </a:moveTo>
                  <a:lnTo>
                    <a:pt x="269" y="317"/>
                  </a:lnTo>
                  <a:lnTo>
                    <a:pt x="331" y="412"/>
                  </a:lnTo>
                  <a:lnTo>
                    <a:pt x="524" y="513"/>
                  </a:lnTo>
                  <a:lnTo>
                    <a:pt x="340" y="521"/>
                  </a:lnTo>
                  <a:lnTo>
                    <a:pt x="124" y="393"/>
                  </a:lnTo>
                  <a:lnTo>
                    <a:pt x="4" y="208"/>
                  </a:lnTo>
                  <a:lnTo>
                    <a:pt x="0" y="0"/>
                  </a:lnTo>
                  <a:lnTo>
                    <a:pt x="196" y="153"/>
                  </a:lnTo>
                  <a:lnTo>
                    <a:pt x="196" y="153"/>
                  </a:lnTo>
                  <a:close/>
                </a:path>
              </a:pathLst>
            </a:custGeom>
            <a:solidFill>
              <a:srgbClr val="948D4D"/>
            </a:solidFill>
            <a:ln w="9525">
              <a:solidFill>
                <a:srgbClr val="000000"/>
              </a:solidFill>
              <a:round/>
              <a:headEnd/>
              <a:tailEnd/>
            </a:ln>
            <a:extLst/>
          </p:spPr>
          <p:txBody>
            <a:bodyPr/>
            <a:lstStyle/>
            <a:p>
              <a:endParaRPr lang="en-US"/>
            </a:p>
          </p:txBody>
        </p:sp>
        <p:sp>
          <p:nvSpPr>
            <p:cNvPr id="18" name="Freeform 36"/>
            <p:cNvSpPr>
              <a:spLocks/>
            </p:cNvSpPr>
            <p:nvPr/>
          </p:nvSpPr>
          <p:spPr bwMode="auto">
            <a:xfrm>
              <a:off x="5388" y="1085"/>
              <a:ext cx="123" cy="82"/>
            </a:xfrm>
            <a:custGeom>
              <a:avLst/>
              <a:gdLst>
                <a:gd name="T0" fmla="*/ 0 w 492"/>
                <a:gd name="T1" fmla="*/ 102 h 328"/>
                <a:gd name="T2" fmla="*/ 53 w 492"/>
                <a:gd name="T3" fmla="*/ 208 h 328"/>
                <a:gd name="T4" fmla="*/ 179 w 492"/>
                <a:gd name="T5" fmla="*/ 296 h 328"/>
                <a:gd name="T6" fmla="*/ 331 w 492"/>
                <a:gd name="T7" fmla="*/ 303 h 328"/>
                <a:gd name="T8" fmla="*/ 492 w 492"/>
                <a:gd name="T9" fmla="*/ 328 h 328"/>
                <a:gd name="T10" fmla="*/ 267 w 492"/>
                <a:gd name="T11" fmla="*/ 218 h 328"/>
                <a:gd name="T12" fmla="*/ 164 w 492"/>
                <a:gd name="T13" fmla="*/ 128 h 328"/>
                <a:gd name="T14" fmla="*/ 156 w 492"/>
                <a:gd name="T15" fmla="*/ 0 h 328"/>
                <a:gd name="T16" fmla="*/ 0 w 492"/>
                <a:gd name="T17" fmla="*/ 102 h 328"/>
                <a:gd name="T18" fmla="*/ 0 w 492"/>
                <a:gd name="T19"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2" h="328">
                  <a:moveTo>
                    <a:pt x="0" y="102"/>
                  </a:moveTo>
                  <a:lnTo>
                    <a:pt x="53" y="208"/>
                  </a:lnTo>
                  <a:lnTo>
                    <a:pt x="179" y="296"/>
                  </a:lnTo>
                  <a:lnTo>
                    <a:pt x="331" y="303"/>
                  </a:lnTo>
                  <a:lnTo>
                    <a:pt x="492" y="328"/>
                  </a:lnTo>
                  <a:lnTo>
                    <a:pt x="267" y="218"/>
                  </a:lnTo>
                  <a:lnTo>
                    <a:pt x="164" y="128"/>
                  </a:lnTo>
                  <a:lnTo>
                    <a:pt x="156" y="0"/>
                  </a:lnTo>
                  <a:lnTo>
                    <a:pt x="0" y="102"/>
                  </a:lnTo>
                  <a:lnTo>
                    <a:pt x="0" y="102"/>
                  </a:lnTo>
                  <a:close/>
                </a:path>
              </a:pathLst>
            </a:custGeom>
            <a:solidFill>
              <a:srgbClr val="948D4D"/>
            </a:solidFill>
            <a:ln w="9525">
              <a:solidFill>
                <a:srgbClr val="000000"/>
              </a:solidFill>
              <a:round/>
              <a:headEnd/>
              <a:tailEnd/>
            </a:ln>
            <a:extLst/>
          </p:spPr>
          <p:txBody>
            <a:bodyPr/>
            <a:lstStyle/>
            <a:p>
              <a:endParaRPr lang="en-US"/>
            </a:p>
          </p:txBody>
        </p:sp>
        <p:sp>
          <p:nvSpPr>
            <p:cNvPr id="19" name="Freeform 37"/>
            <p:cNvSpPr>
              <a:spLocks/>
            </p:cNvSpPr>
            <p:nvPr/>
          </p:nvSpPr>
          <p:spPr bwMode="auto">
            <a:xfrm>
              <a:off x="5565" y="1137"/>
              <a:ext cx="89" cy="102"/>
            </a:xfrm>
            <a:custGeom>
              <a:avLst/>
              <a:gdLst>
                <a:gd name="T0" fmla="*/ 359 w 359"/>
                <a:gd name="T1" fmla="*/ 0 h 408"/>
                <a:gd name="T2" fmla="*/ 96 w 359"/>
                <a:gd name="T3" fmla="*/ 168 h 408"/>
                <a:gd name="T4" fmla="*/ 24 w 359"/>
                <a:gd name="T5" fmla="*/ 288 h 408"/>
                <a:gd name="T6" fmla="*/ 0 w 359"/>
                <a:gd name="T7" fmla="*/ 408 h 408"/>
                <a:gd name="T8" fmla="*/ 153 w 359"/>
                <a:gd name="T9" fmla="*/ 288 h 408"/>
                <a:gd name="T10" fmla="*/ 343 w 359"/>
                <a:gd name="T11" fmla="*/ 214 h 408"/>
                <a:gd name="T12" fmla="*/ 359 w 359"/>
                <a:gd name="T13" fmla="*/ 0 h 408"/>
                <a:gd name="T14" fmla="*/ 359 w 359"/>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408">
                  <a:moveTo>
                    <a:pt x="359" y="0"/>
                  </a:moveTo>
                  <a:lnTo>
                    <a:pt x="96" y="168"/>
                  </a:lnTo>
                  <a:lnTo>
                    <a:pt x="24" y="288"/>
                  </a:lnTo>
                  <a:lnTo>
                    <a:pt x="0" y="408"/>
                  </a:lnTo>
                  <a:lnTo>
                    <a:pt x="153" y="288"/>
                  </a:lnTo>
                  <a:lnTo>
                    <a:pt x="343" y="214"/>
                  </a:lnTo>
                  <a:lnTo>
                    <a:pt x="359" y="0"/>
                  </a:lnTo>
                  <a:lnTo>
                    <a:pt x="359" y="0"/>
                  </a:lnTo>
                  <a:close/>
                </a:path>
              </a:pathLst>
            </a:custGeom>
            <a:solidFill>
              <a:srgbClr val="948D4D"/>
            </a:solidFill>
            <a:ln w="9525">
              <a:solidFill>
                <a:srgbClr val="000000"/>
              </a:solidFill>
              <a:round/>
              <a:headEnd/>
              <a:tailEnd/>
            </a:ln>
            <a:extLst/>
          </p:spPr>
          <p:txBody>
            <a:bodyPr/>
            <a:lstStyle/>
            <a:p>
              <a:endParaRPr lang="en-US"/>
            </a:p>
          </p:txBody>
        </p:sp>
        <p:sp>
          <p:nvSpPr>
            <p:cNvPr id="20" name="Freeform 38"/>
            <p:cNvSpPr>
              <a:spLocks/>
            </p:cNvSpPr>
            <p:nvPr/>
          </p:nvSpPr>
          <p:spPr bwMode="auto">
            <a:xfrm>
              <a:off x="4992" y="835"/>
              <a:ext cx="227" cy="187"/>
            </a:xfrm>
            <a:custGeom>
              <a:avLst/>
              <a:gdLst>
                <a:gd name="T0" fmla="*/ 0 w 909"/>
                <a:gd name="T1" fmla="*/ 0 h 750"/>
                <a:gd name="T2" fmla="*/ 70 w 909"/>
                <a:gd name="T3" fmla="*/ 257 h 750"/>
                <a:gd name="T4" fmla="*/ 238 w 909"/>
                <a:gd name="T5" fmla="*/ 474 h 750"/>
                <a:gd name="T6" fmla="*/ 566 w 909"/>
                <a:gd name="T7" fmla="*/ 562 h 750"/>
                <a:gd name="T8" fmla="*/ 777 w 909"/>
                <a:gd name="T9" fmla="*/ 415 h 750"/>
                <a:gd name="T10" fmla="*/ 821 w 909"/>
                <a:gd name="T11" fmla="*/ 34 h 750"/>
                <a:gd name="T12" fmla="*/ 901 w 909"/>
                <a:gd name="T13" fmla="*/ 322 h 750"/>
                <a:gd name="T14" fmla="*/ 909 w 909"/>
                <a:gd name="T15" fmla="*/ 594 h 750"/>
                <a:gd name="T16" fmla="*/ 734 w 909"/>
                <a:gd name="T17" fmla="*/ 746 h 750"/>
                <a:gd name="T18" fmla="*/ 620 w 909"/>
                <a:gd name="T19" fmla="*/ 750 h 750"/>
                <a:gd name="T20" fmla="*/ 478 w 909"/>
                <a:gd name="T21" fmla="*/ 737 h 750"/>
                <a:gd name="T22" fmla="*/ 452 w 909"/>
                <a:gd name="T23" fmla="*/ 726 h 750"/>
                <a:gd name="T24" fmla="*/ 413 w 909"/>
                <a:gd name="T25" fmla="*/ 709 h 750"/>
                <a:gd name="T26" fmla="*/ 363 w 909"/>
                <a:gd name="T27" fmla="*/ 688 h 750"/>
                <a:gd name="T28" fmla="*/ 310 w 909"/>
                <a:gd name="T29" fmla="*/ 668 h 750"/>
                <a:gd name="T30" fmla="*/ 258 w 909"/>
                <a:gd name="T31" fmla="*/ 647 h 750"/>
                <a:gd name="T32" fmla="*/ 214 w 909"/>
                <a:gd name="T33" fmla="*/ 630 h 750"/>
                <a:gd name="T34" fmla="*/ 172 w 909"/>
                <a:gd name="T35" fmla="*/ 615 h 750"/>
                <a:gd name="T36" fmla="*/ 14 w 909"/>
                <a:gd name="T37" fmla="*/ 297 h 750"/>
                <a:gd name="T38" fmla="*/ 0 w 909"/>
                <a:gd name="T39" fmla="*/ 0 h 750"/>
                <a:gd name="T40" fmla="*/ 0 w 909"/>
                <a:gd name="T4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9" h="750">
                  <a:moveTo>
                    <a:pt x="0" y="0"/>
                  </a:moveTo>
                  <a:lnTo>
                    <a:pt x="70" y="257"/>
                  </a:lnTo>
                  <a:lnTo>
                    <a:pt x="238" y="474"/>
                  </a:lnTo>
                  <a:lnTo>
                    <a:pt x="566" y="562"/>
                  </a:lnTo>
                  <a:lnTo>
                    <a:pt x="777" y="415"/>
                  </a:lnTo>
                  <a:lnTo>
                    <a:pt x="821" y="34"/>
                  </a:lnTo>
                  <a:lnTo>
                    <a:pt x="901" y="322"/>
                  </a:lnTo>
                  <a:lnTo>
                    <a:pt x="909" y="594"/>
                  </a:lnTo>
                  <a:lnTo>
                    <a:pt x="734" y="746"/>
                  </a:lnTo>
                  <a:lnTo>
                    <a:pt x="620" y="750"/>
                  </a:lnTo>
                  <a:lnTo>
                    <a:pt x="478" y="737"/>
                  </a:lnTo>
                  <a:lnTo>
                    <a:pt x="452" y="726"/>
                  </a:lnTo>
                  <a:lnTo>
                    <a:pt x="413" y="709"/>
                  </a:lnTo>
                  <a:lnTo>
                    <a:pt x="363" y="688"/>
                  </a:lnTo>
                  <a:lnTo>
                    <a:pt x="310" y="668"/>
                  </a:lnTo>
                  <a:lnTo>
                    <a:pt x="258" y="647"/>
                  </a:lnTo>
                  <a:lnTo>
                    <a:pt x="214" y="630"/>
                  </a:lnTo>
                  <a:lnTo>
                    <a:pt x="172" y="615"/>
                  </a:lnTo>
                  <a:lnTo>
                    <a:pt x="14" y="297"/>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21" name="Freeform 39"/>
            <p:cNvSpPr>
              <a:spLocks/>
            </p:cNvSpPr>
            <p:nvPr/>
          </p:nvSpPr>
          <p:spPr bwMode="auto">
            <a:xfrm>
              <a:off x="5313" y="1019"/>
              <a:ext cx="283" cy="220"/>
            </a:xfrm>
            <a:custGeom>
              <a:avLst/>
              <a:gdLst>
                <a:gd name="T0" fmla="*/ 1 w 1133"/>
                <a:gd name="T1" fmla="*/ 0 h 878"/>
                <a:gd name="T2" fmla="*/ 84 w 1133"/>
                <a:gd name="T3" fmla="*/ 153 h 878"/>
                <a:gd name="T4" fmla="*/ 217 w 1133"/>
                <a:gd name="T5" fmla="*/ 187 h 878"/>
                <a:gd name="T6" fmla="*/ 387 w 1133"/>
                <a:gd name="T7" fmla="*/ 102 h 878"/>
                <a:gd name="T8" fmla="*/ 591 w 1133"/>
                <a:gd name="T9" fmla="*/ 119 h 878"/>
                <a:gd name="T10" fmla="*/ 744 w 1133"/>
                <a:gd name="T11" fmla="*/ 178 h 878"/>
                <a:gd name="T12" fmla="*/ 877 w 1133"/>
                <a:gd name="T13" fmla="*/ 246 h 878"/>
                <a:gd name="T14" fmla="*/ 1019 w 1133"/>
                <a:gd name="T15" fmla="*/ 345 h 878"/>
                <a:gd name="T16" fmla="*/ 1108 w 1133"/>
                <a:gd name="T17" fmla="*/ 518 h 878"/>
                <a:gd name="T18" fmla="*/ 1133 w 1133"/>
                <a:gd name="T19" fmla="*/ 651 h 878"/>
                <a:gd name="T20" fmla="*/ 1007 w 1133"/>
                <a:gd name="T21" fmla="*/ 878 h 878"/>
                <a:gd name="T22" fmla="*/ 926 w 1133"/>
                <a:gd name="T23" fmla="*/ 749 h 878"/>
                <a:gd name="T24" fmla="*/ 940 w 1133"/>
                <a:gd name="T25" fmla="*/ 582 h 878"/>
                <a:gd name="T26" fmla="*/ 823 w 1133"/>
                <a:gd name="T27" fmla="*/ 414 h 878"/>
                <a:gd name="T28" fmla="*/ 567 w 1133"/>
                <a:gd name="T29" fmla="*/ 320 h 878"/>
                <a:gd name="T30" fmla="*/ 399 w 1133"/>
                <a:gd name="T31" fmla="*/ 315 h 878"/>
                <a:gd name="T32" fmla="*/ 204 w 1133"/>
                <a:gd name="T33" fmla="*/ 422 h 878"/>
                <a:gd name="T34" fmla="*/ 119 w 1133"/>
                <a:gd name="T35" fmla="*/ 360 h 878"/>
                <a:gd name="T36" fmla="*/ 25 w 1133"/>
                <a:gd name="T37" fmla="*/ 246 h 878"/>
                <a:gd name="T38" fmla="*/ 0 w 1133"/>
                <a:gd name="T39" fmla="*/ 153 h 878"/>
                <a:gd name="T40" fmla="*/ 1 w 1133"/>
                <a:gd name="T41" fmla="*/ 0 h 878"/>
                <a:gd name="T42" fmla="*/ 1 w 1133"/>
                <a:gd name="T43"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3" h="878">
                  <a:moveTo>
                    <a:pt x="1" y="0"/>
                  </a:moveTo>
                  <a:lnTo>
                    <a:pt x="84" y="153"/>
                  </a:lnTo>
                  <a:lnTo>
                    <a:pt x="217" y="187"/>
                  </a:lnTo>
                  <a:lnTo>
                    <a:pt x="387" y="102"/>
                  </a:lnTo>
                  <a:lnTo>
                    <a:pt x="591" y="119"/>
                  </a:lnTo>
                  <a:lnTo>
                    <a:pt x="744" y="178"/>
                  </a:lnTo>
                  <a:lnTo>
                    <a:pt x="877" y="246"/>
                  </a:lnTo>
                  <a:lnTo>
                    <a:pt x="1019" y="345"/>
                  </a:lnTo>
                  <a:lnTo>
                    <a:pt x="1108" y="518"/>
                  </a:lnTo>
                  <a:lnTo>
                    <a:pt x="1133" y="651"/>
                  </a:lnTo>
                  <a:lnTo>
                    <a:pt x="1007" y="878"/>
                  </a:lnTo>
                  <a:lnTo>
                    <a:pt x="926" y="749"/>
                  </a:lnTo>
                  <a:lnTo>
                    <a:pt x="940" y="582"/>
                  </a:lnTo>
                  <a:lnTo>
                    <a:pt x="823" y="414"/>
                  </a:lnTo>
                  <a:lnTo>
                    <a:pt x="567" y="320"/>
                  </a:lnTo>
                  <a:lnTo>
                    <a:pt x="399" y="315"/>
                  </a:lnTo>
                  <a:lnTo>
                    <a:pt x="204" y="422"/>
                  </a:lnTo>
                  <a:lnTo>
                    <a:pt x="119" y="360"/>
                  </a:lnTo>
                  <a:lnTo>
                    <a:pt x="25" y="246"/>
                  </a:lnTo>
                  <a:lnTo>
                    <a:pt x="0" y="153"/>
                  </a:lnTo>
                  <a:lnTo>
                    <a:pt x="1" y="0"/>
                  </a:lnTo>
                  <a:lnTo>
                    <a:pt x="1" y="0"/>
                  </a:lnTo>
                  <a:close/>
                </a:path>
              </a:pathLst>
            </a:custGeom>
            <a:solidFill>
              <a:srgbClr val="FFF280"/>
            </a:solidFill>
            <a:ln w="9525">
              <a:solidFill>
                <a:srgbClr val="000000"/>
              </a:solidFill>
              <a:round/>
              <a:headEnd/>
              <a:tailEnd/>
            </a:ln>
            <a:extLst/>
          </p:spPr>
          <p:txBody>
            <a:bodyPr/>
            <a:lstStyle/>
            <a:p>
              <a:endParaRPr lang="en-US"/>
            </a:p>
          </p:txBody>
        </p:sp>
        <p:sp>
          <p:nvSpPr>
            <p:cNvPr id="23" name="Freeform 41"/>
            <p:cNvSpPr>
              <a:spLocks/>
            </p:cNvSpPr>
            <p:nvPr/>
          </p:nvSpPr>
          <p:spPr bwMode="auto">
            <a:xfrm>
              <a:off x="5111" y="873"/>
              <a:ext cx="111" cy="146"/>
            </a:xfrm>
            <a:custGeom>
              <a:avLst/>
              <a:gdLst>
                <a:gd name="T0" fmla="*/ 359 w 443"/>
                <a:gd name="T1" fmla="*/ 0 h 583"/>
                <a:gd name="T2" fmla="*/ 367 w 443"/>
                <a:gd name="T3" fmla="*/ 184 h 583"/>
                <a:gd name="T4" fmla="*/ 296 w 443"/>
                <a:gd name="T5" fmla="*/ 360 h 583"/>
                <a:gd name="T6" fmla="*/ 183 w 443"/>
                <a:gd name="T7" fmla="*/ 448 h 583"/>
                <a:gd name="T8" fmla="*/ 31 w 443"/>
                <a:gd name="T9" fmla="*/ 463 h 583"/>
                <a:gd name="T10" fmla="*/ 0 w 443"/>
                <a:gd name="T11" fmla="*/ 583 h 583"/>
                <a:gd name="T12" fmla="*/ 256 w 443"/>
                <a:gd name="T13" fmla="*/ 536 h 583"/>
                <a:gd name="T14" fmla="*/ 423 w 443"/>
                <a:gd name="T15" fmla="*/ 408 h 583"/>
                <a:gd name="T16" fmla="*/ 443 w 443"/>
                <a:gd name="T17" fmla="*/ 134 h 583"/>
                <a:gd name="T18" fmla="*/ 359 w 443"/>
                <a:gd name="T19" fmla="*/ 0 h 583"/>
                <a:gd name="T20" fmla="*/ 359 w 443"/>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583">
                  <a:moveTo>
                    <a:pt x="359" y="0"/>
                  </a:moveTo>
                  <a:lnTo>
                    <a:pt x="367" y="184"/>
                  </a:lnTo>
                  <a:lnTo>
                    <a:pt x="296" y="360"/>
                  </a:lnTo>
                  <a:lnTo>
                    <a:pt x="183" y="448"/>
                  </a:lnTo>
                  <a:lnTo>
                    <a:pt x="31" y="463"/>
                  </a:lnTo>
                  <a:lnTo>
                    <a:pt x="0" y="583"/>
                  </a:lnTo>
                  <a:lnTo>
                    <a:pt x="256" y="536"/>
                  </a:lnTo>
                  <a:lnTo>
                    <a:pt x="423" y="408"/>
                  </a:lnTo>
                  <a:lnTo>
                    <a:pt x="443" y="134"/>
                  </a:lnTo>
                  <a:lnTo>
                    <a:pt x="359" y="0"/>
                  </a:lnTo>
                  <a:lnTo>
                    <a:pt x="359" y="0"/>
                  </a:lnTo>
                  <a:close/>
                </a:path>
              </a:pathLst>
            </a:custGeom>
            <a:solidFill>
              <a:srgbClr val="CCC480"/>
            </a:solidFill>
            <a:ln w="9525">
              <a:solidFill>
                <a:srgbClr val="000000"/>
              </a:solidFill>
              <a:round/>
              <a:headEnd/>
              <a:tailEnd/>
            </a:ln>
            <a:extLst/>
          </p:spPr>
          <p:txBody>
            <a:bodyPr/>
            <a:lstStyle/>
            <a:p>
              <a:endParaRPr lang="en-US"/>
            </a:p>
          </p:txBody>
        </p:sp>
        <p:sp>
          <p:nvSpPr>
            <p:cNvPr id="24" name="Freeform 42"/>
            <p:cNvSpPr>
              <a:spLocks/>
            </p:cNvSpPr>
            <p:nvPr/>
          </p:nvSpPr>
          <p:spPr bwMode="auto">
            <a:xfrm>
              <a:off x="5347" y="1051"/>
              <a:ext cx="171" cy="72"/>
            </a:xfrm>
            <a:custGeom>
              <a:avLst/>
              <a:gdLst>
                <a:gd name="T0" fmla="*/ 72 w 687"/>
                <a:gd name="T1" fmla="*/ 129 h 289"/>
                <a:gd name="T2" fmla="*/ 208 w 687"/>
                <a:gd name="T3" fmla="*/ 89 h 289"/>
                <a:gd name="T4" fmla="*/ 360 w 687"/>
                <a:gd name="T5" fmla="*/ 0 h 289"/>
                <a:gd name="T6" fmla="*/ 511 w 687"/>
                <a:gd name="T7" fmla="*/ 17 h 289"/>
                <a:gd name="T8" fmla="*/ 639 w 687"/>
                <a:gd name="T9" fmla="*/ 105 h 289"/>
                <a:gd name="T10" fmla="*/ 679 w 687"/>
                <a:gd name="T11" fmla="*/ 192 h 289"/>
                <a:gd name="T12" fmla="*/ 687 w 687"/>
                <a:gd name="T13" fmla="*/ 289 h 289"/>
                <a:gd name="T14" fmla="*/ 503 w 687"/>
                <a:gd name="T15" fmla="*/ 152 h 289"/>
                <a:gd name="T16" fmla="*/ 364 w 687"/>
                <a:gd name="T17" fmla="*/ 158 h 289"/>
                <a:gd name="T18" fmla="*/ 111 w 687"/>
                <a:gd name="T19" fmla="*/ 254 h 289"/>
                <a:gd name="T20" fmla="*/ 0 w 687"/>
                <a:gd name="T21" fmla="*/ 209 h 289"/>
                <a:gd name="T22" fmla="*/ 72 w 687"/>
                <a:gd name="T23" fmla="*/ 129 h 289"/>
                <a:gd name="T24" fmla="*/ 72 w 687"/>
                <a:gd name="T25" fmla="*/ 1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7" h="289">
                  <a:moveTo>
                    <a:pt x="72" y="129"/>
                  </a:moveTo>
                  <a:lnTo>
                    <a:pt x="208" y="89"/>
                  </a:lnTo>
                  <a:lnTo>
                    <a:pt x="360" y="0"/>
                  </a:lnTo>
                  <a:lnTo>
                    <a:pt x="511" y="17"/>
                  </a:lnTo>
                  <a:lnTo>
                    <a:pt x="639" y="105"/>
                  </a:lnTo>
                  <a:lnTo>
                    <a:pt x="679" y="192"/>
                  </a:lnTo>
                  <a:lnTo>
                    <a:pt x="687" y="289"/>
                  </a:lnTo>
                  <a:lnTo>
                    <a:pt x="503" y="152"/>
                  </a:lnTo>
                  <a:lnTo>
                    <a:pt x="364" y="158"/>
                  </a:lnTo>
                  <a:lnTo>
                    <a:pt x="111" y="254"/>
                  </a:lnTo>
                  <a:lnTo>
                    <a:pt x="0" y="209"/>
                  </a:lnTo>
                  <a:lnTo>
                    <a:pt x="72" y="129"/>
                  </a:lnTo>
                  <a:lnTo>
                    <a:pt x="72" y="129"/>
                  </a:lnTo>
                  <a:close/>
                </a:path>
              </a:pathLst>
            </a:custGeom>
            <a:solidFill>
              <a:srgbClr val="CCC480"/>
            </a:solidFill>
            <a:ln w="9525">
              <a:solidFill>
                <a:srgbClr val="000000"/>
              </a:solidFill>
              <a:round/>
              <a:headEnd/>
              <a:tailEnd/>
            </a:ln>
            <a:extLst/>
          </p:spPr>
          <p:txBody>
            <a:bodyPr/>
            <a:lstStyle/>
            <a:p>
              <a:endParaRPr lang="en-US"/>
            </a:p>
          </p:txBody>
        </p:sp>
        <p:sp>
          <p:nvSpPr>
            <p:cNvPr id="25" name="Freeform 43"/>
            <p:cNvSpPr>
              <a:spLocks/>
            </p:cNvSpPr>
            <p:nvPr/>
          </p:nvSpPr>
          <p:spPr bwMode="auto">
            <a:xfrm>
              <a:off x="4931" y="965"/>
              <a:ext cx="108" cy="80"/>
            </a:xfrm>
            <a:custGeom>
              <a:avLst/>
              <a:gdLst>
                <a:gd name="T0" fmla="*/ 23 w 432"/>
                <a:gd name="T1" fmla="*/ 266 h 320"/>
                <a:gd name="T2" fmla="*/ 69 w 432"/>
                <a:gd name="T3" fmla="*/ 230 h 320"/>
                <a:gd name="T4" fmla="*/ 118 w 432"/>
                <a:gd name="T5" fmla="*/ 196 h 320"/>
                <a:gd name="T6" fmla="*/ 167 w 432"/>
                <a:gd name="T7" fmla="*/ 165 h 320"/>
                <a:gd name="T8" fmla="*/ 216 w 432"/>
                <a:gd name="T9" fmla="*/ 132 h 320"/>
                <a:gd name="T10" fmla="*/ 269 w 432"/>
                <a:gd name="T11" fmla="*/ 97 h 320"/>
                <a:gd name="T12" fmla="*/ 321 w 432"/>
                <a:gd name="T13" fmla="*/ 58 h 320"/>
                <a:gd name="T14" fmla="*/ 359 w 432"/>
                <a:gd name="T15" fmla="*/ 17 h 320"/>
                <a:gd name="T16" fmla="*/ 395 w 432"/>
                <a:gd name="T17" fmla="*/ 0 h 320"/>
                <a:gd name="T18" fmla="*/ 423 w 432"/>
                <a:gd name="T19" fmla="*/ 5 h 320"/>
                <a:gd name="T20" fmla="*/ 432 w 432"/>
                <a:gd name="T21" fmla="*/ 22 h 320"/>
                <a:gd name="T22" fmla="*/ 417 w 432"/>
                <a:gd name="T23" fmla="*/ 41 h 320"/>
                <a:gd name="T24" fmla="*/ 392 w 432"/>
                <a:gd name="T25" fmla="*/ 57 h 320"/>
                <a:gd name="T26" fmla="*/ 238 w 432"/>
                <a:gd name="T27" fmla="*/ 163 h 320"/>
                <a:gd name="T28" fmla="*/ 186 w 432"/>
                <a:gd name="T29" fmla="*/ 207 h 320"/>
                <a:gd name="T30" fmla="*/ 145 w 432"/>
                <a:gd name="T31" fmla="*/ 250 h 320"/>
                <a:gd name="T32" fmla="*/ 98 w 432"/>
                <a:gd name="T33" fmla="*/ 289 h 320"/>
                <a:gd name="T34" fmla="*/ 70 w 432"/>
                <a:gd name="T35" fmla="*/ 306 h 320"/>
                <a:gd name="T36" fmla="*/ 35 w 432"/>
                <a:gd name="T37" fmla="*/ 319 h 320"/>
                <a:gd name="T38" fmla="*/ 7 w 432"/>
                <a:gd name="T39" fmla="*/ 320 h 320"/>
                <a:gd name="T40" fmla="*/ 0 w 432"/>
                <a:gd name="T41" fmla="*/ 306 h 320"/>
                <a:gd name="T42" fmla="*/ 8 w 432"/>
                <a:gd name="T43" fmla="*/ 284 h 320"/>
                <a:gd name="T44" fmla="*/ 23 w 432"/>
                <a:gd name="T45" fmla="*/ 266 h 320"/>
                <a:gd name="T46" fmla="*/ 23 w 432"/>
                <a:gd name="T47"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320">
                  <a:moveTo>
                    <a:pt x="23" y="266"/>
                  </a:moveTo>
                  <a:lnTo>
                    <a:pt x="69" y="230"/>
                  </a:lnTo>
                  <a:lnTo>
                    <a:pt x="118" y="196"/>
                  </a:lnTo>
                  <a:lnTo>
                    <a:pt x="167" y="165"/>
                  </a:lnTo>
                  <a:lnTo>
                    <a:pt x="216" y="132"/>
                  </a:lnTo>
                  <a:lnTo>
                    <a:pt x="269" y="97"/>
                  </a:lnTo>
                  <a:lnTo>
                    <a:pt x="321" y="58"/>
                  </a:lnTo>
                  <a:lnTo>
                    <a:pt x="359" y="17"/>
                  </a:lnTo>
                  <a:lnTo>
                    <a:pt x="395" y="0"/>
                  </a:lnTo>
                  <a:lnTo>
                    <a:pt x="423" y="5"/>
                  </a:lnTo>
                  <a:lnTo>
                    <a:pt x="432" y="22"/>
                  </a:lnTo>
                  <a:lnTo>
                    <a:pt x="417" y="41"/>
                  </a:lnTo>
                  <a:lnTo>
                    <a:pt x="392" y="57"/>
                  </a:lnTo>
                  <a:lnTo>
                    <a:pt x="238" y="163"/>
                  </a:lnTo>
                  <a:lnTo>
                    <a:pt x="186" y="207"/>
                  </a:lnTo>
                  <a:lnTo>
                    <a:pt x="145" y="250"/>
                  </a:lnTo>
                  <a:lnTo>
                    <a:pt x="98" y="289"/>
                  </a:lnTo>
                  <a:lnTo>
                    <a:pt x="70" y="306"/>
                  </a:lnTo>
                  <a:lnTo>
                    <a:pt x="35" y="319"/>
                  </a:lnTo>
                  <a:lnTo>
                    <a:pt x="7" y="320"/>
                  </a:lnTo>
                  <a:lnTo>
                    <a:pt x="0" y="306"/>
                  </a:lnTo>
                  <a:lnTo>
                    <a:pt x="8" y="284"/>
                  </a:lnTo>
                  <a:lnTo>
                    <a:pt x="23" y="266"/>
                  </a:lnTo>
                  <a:lnTo>
                    <a:pt x="23" y="266"/>
                  </a:lnTo>
                  <a:close/>
                </a:path>
              </a:pathLst>
            </a:custGeom>
            <a:solidFill>
              <a:srgbClr val="000000"/>
            </a:solidFill>
            <a:ln w="9525">
              <a:solidFill>
                <a:srgbClr val="000000"/>
              </a:solidFill>
              <a:round/>
              <a:headEnd/>
              <a:tailEnd/>
            </a:ln>
            <a:extLst/>
          </p:spPr>
          <p:txBody>
            <a:bodyPr/>
            <a:lstStyle/>
            <a:p>
              <a:endParaRPr lang="en-US"/>
            </a:p>
          </p:txBody>
        </p:sp>
        <p:sp>
          <p:nvSpPr>
            <p:cNvPr id="26" name="Freeform 44"/>
            <p:cNvSpPr>
              <a:spLocks/>
            </p:cNvSpPr>
            <p:nvPr/>
          </p:nvSpPr>
          <p:spPr bwMode="auto">
            <a:xfrm>
              <a:off x="5318" y="1034"/>
              <a:ext cx="283" cy="153"/>
            </a:xfrm>
            <a:custGeom>
              <a:avLst/>
              <a:gdLst>
                <a:gd name="T0" fmla="*/ 18 w 1131"/>
                <a:gd name="T1" fmla="*/ 5 h 613"/>
                <a:gd name="T2" fmla="*/ 61 w 1131"/>
                <a:gd name="T3" fmla="*/ 39 h 613"/>
                <a:gd name="T4" fmla="*/ 120 w 1131"/>
                <a:gd name="T5" fmla="*/ 64 h 613"/>
                <a:gd name="T6" fmla="*/ 185 w 1131"/>
                <a:gd name="T7" fmla="*/ 79 h 613"/>
                <a:gd name="T8" fmla="*/ 241 w 1131"/>
                <a:gd name="T9" fmla="*/ 76 h 613"/>
                <a:gd name="T10" fmla="*/ 296 w 1131"/>
                <a:gd name="T11" fmla="*/ 59 h 613"/>
                <a:gd name="T12" fmla="*/ 364 w 1131"/>
                <a:gd name="T13" fmla="*/ 37 h 613"/>
                <a:gd name="T14" fmla="*/ 445 w 1131"/>
                <a:gd name="T15" fmla="*/ 21 h 613"/>
                <a:gd name="T16" fmla="*/ 538 w 1131"/>
                <a:gd name="T17" fmla="*/ 14 h 613"/>
                <a:gd name="T18" fmla="*/ 643 w 1131"/>
                <a:gd name="T19" fmla="*/ 27 h 613"/>
                <a:gd name="T20" fmla="*/ 755 w 1131"/>
                <a:gd name="T21" fmla="*/ 66 h 613"/>
                <a:gd name="T22" fmla="*/ 876 w 1131"/>
                <a:gd name="T23" fmla="*/ 139 h 613"/>
                <a:gd name="T24" fmla="*/ 938 w 1131"/>
                <a:gd name="T25" fmla="*/ 192 h 613"/>
                <a:gd name="T26" fmla="*/ 1001 w 1131"/>
                <a:gd name="T27" fmla="*/ 256 h 613"/>
                <a:gd name="T28" fmla="*/ 1033 w 1131"/>
                <a:gd name="T29" fmla="*/ 292 h 613"/>
                <a:gd name="T30" fmla="*/ 1059 w 1131"/>
                <a:gd name="T31" fmla="*/ 328 h 613"/>
                <a:gd name="T32" fmla="*/ 1100 w 1131"/>
                <a:gd name="T33" fmla="*/ 400 h 613"/>
                <a:gd name="T34" fmla="*/ 1131 w 1131"/>
                <a:gd name="T35" fmla="*/ 577 h 613"/>
                <a:gd name="T36" fmla="*/ 1123 w 1131"/>
                <a:gd name="T37" fmla="*/ 603 h 613"/>
                <a:gd name="T38" fmla="*/ 1107 w 1131"/>
                <a:gd name="T39" fmla="*/ 613 h 613"/>
                <a:gd name="T40" fmla="*/ 1081 w 1131"/>
                <a:gd name="T41" fmla="*/ 580 h 613"/>
                <a:gd name="T42" fmla="*/ 1071 w 1131"/>
                <a:gd name="T43" fmla="*/ 519 h 613"/>
                <a:gd name="T44" fmla="*/ 1042 w 1131"/>
                <a:gd name="T45" fmla="*/ 456 h 613"/>
                <a:gd name="T46" fmla="*/ 1001 w 1131"/>
                <a:gd name="T47" fmla="*/ 392 h 613"/>
                <a:gd name="T48" fmla="*/ 975 w 1131"/>
                <a:gd name="T49" fmla="*/ 363 h 613"/>
                <a:gd name="T50" fmla="*/ 948 w 1131"/>
                <a:gd name="T51" fmla="*/ 333 h 613"/>
                <a:gd name="T52" fmla="*/ 918 w 1131"/>
                <a:gd name="T53" fmla="*/ 305 h 613"/>
                <a:gd name="T54" fmla="*/ 888 w 1131"/>
                <a:gd name="T55" fmla="*/ 278 h 613"/>
                <a:gd name="T56" fmla="*/ 825 w 1131"/>
                <a:gd name="T57" fmla="*/ 228 h 613"/>
                <a:gd name="T58" fmla="*/ 764 w 1131"/>
                <a:gd name="T59" fmla="*/ 188 h 613"/>
                <a:gd name="T60" fmla="*/ 708 w 1131"/>
                <a:gd name="T61" fmla="*/ 159 h 613"/>
                <a:gd name="T62" fmla="*/ 644 w 1131"/>
                <a:gd name="T63" fmla="*/ 130 h 613"/>
                <a:gd name="T64" fmla="*/ 585 w 1131"/>
                <a:gd name="T65" fmla="*/ 106 h 613"/>
                <a:gd name="T66" fmla="*/ 518 w 1131"/>
                <a:gd name="T67" fmla="*/ 92 h 613"/>
                <a:gd name="T68" fmla="*/ 434 w 1131"/>
                <a:gd name="T69" fmla="*/ 92 h 613"/>
                <a:gd name="T70" fmla="*/ 325 w 1131"/>
                <a:gd name="T71" fmla="*/ 124 h 613"/>
                <a:gd name="T72" fmla="*/ 269 w 1131"/>
                <a:gd name="T73" fmla="*/ 147 h 613"/>
                <a:gd name="T74" fmla="*/ 212 w 1131"/>
                <a:gd name="T75" fmla="*/ 168 h 613"/>
                <a:gd name="T76" fmla="*/ 158 w 1131"/>
                <a:gd name="T77" fmla="*/ 179 h 613"/>
                <a:gd name="T78" fmla="*/ 107 w 1131"/>
                <a:gd name="T79" fmla="*/ 177 h 613"/>
                <a:gd name="T80" fmla="*/ 63 w 1131"/>
                <a:gd name="T81" fmla="*/ 154 h 613"/>
                <a:gd name="T82" fmla="*/ 26 w 1131"/>
                <a:gd name="T83" fmla="*/ 103 h 613"/>
                <a:gd name="T84" fmla="*/ 0 w 1131"/>
                <a:gd name="T85" fmla="*/ 30 h 613"/>
                <a:gd name="T86" fmla="*/ 1 w 1131"/>
                <a:gd name="T87" fmla="*/ 0 h 613"/>
                <a:gd name="T88" fmla="*/ 18 w 1131"/>
                <a:gd name="T89" fmla="*/ 5 h 613"/>
                <a:gd name="T90" fmla="*/ 18 w 1131"/>
                <a:gd name="T91" fmla="*/ 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1" h="613">
                  <a:moveTo>
                    <a:pt x="18" y="5"/>
                  </a:moveTo>
                  <a:lnTo>
                    <a:pt x="61" y="39"/>
                  </a:lnTo>
                  <a:lnTo>
                    <a:pt x="120" y="64"/>
                  </a:lnTo>
                  <a:lnTo>
                    <a:pt x="185" y="79"/>
                  </a:lnTo>
                  <a:lnTo>
                    <a:pt x="241" y="76"/>
                  </a:lnTo>
                  <a:lnTo>
                    <a:pt x="296" y="59"/>
                  </a:lnTo>
                  <a:lnTo>
                    <a:pt x="364" y="37"/>
                  </a:lnTo>
                  <a:lnTo>
                    <a:pt x="445" y="21"/>
                  </a:lnTo>
                  <a:lnTo>
                    <a:pt x="538" y="14"/>
                  </a:lnTo>
                  <a:lnTo>
                    <a:pt x="643" y="27"/>
                  </a:lnTo>
                  <a:lnTo>
                    <a:pt x="755" y="66"/>
                  </a:lnTo>
                  <a:lnTo>
                    <a:pt x="876" y="139"/>
                  </a:lnTo>
                  <a:lnTo>
                    <a:pt x="938" y="192"/>
                  </a:lnTo>
                  <a:lnTo>
                    <a:pt x="1001" y="256"/>
                  </a:lnTo>
                  <a:lnTo>
                    <a:pt x="1033" y="292"/>
                  </a:lnTo>
                  <a:lnTo>
                    <a:pt x="1059" y="328"/>
                  </a:lnTo>
                  <a:lnTo>
                    <a:pt x="1100" y="400"/>
                  </a:lnTo>
                  <a:lnTo>
                    <a:pt x="1131" y="577"/>
                  </a:lnTo>
                  <a:lnTo>
                    <a:pt x="1123" y="603"/>
                  </a:lnTo>
                  <a:lnTo>
                    <a:pt x="1107" y="613"/>
                  </a:lnTo>
                  <a:lnTo>
                    <a:pt x="1081" y="580"/>
                  </a:lnTo>
                  <a:lnTo>
                    <a:pt x="1071" y="519"/>
                  </a:lnTo>
                  <a:lnTo>
                    <a:pt x="1042" y="456"/>
                  </a:lnTo>
                  <a:lnTo>
                    <a:pt x="1001" y="392"/>
                  </a:lnTo>
                  <a:lnTo>
                    <a:pt x="975" y="363"/>
                  </a:lnTo>
                  <a:lnTo>
                    <a:pt x="948" y="333"/>
                  </a:lnTo>
                  <a:lnTo>
                    <a:pt x="918" y="305"/>
                  </a:lnTo>
                  <a:lnTo>
                    <a:pt x="888" y="278"/>
                  </a:lnTo>
                  <a:lnTo>
                    <a:pt x="825" y="228"/>
                  </a:lnTo>
                  <a:lnTo>
                    <a:pt x="764" y="188"/>
                  </a:lnTo>
                  <a:lnTo>
                    <a:pt x="708" y="159"/>
                  </a:lnTo>
                  <a:lnTo>
                    <a:pt x="644" y="130"/>
                  </a:lnTo>
                  <a:lnTo>
                    <a:pt x="585" y="106"/>
                  </a:lnTo>
                  <a:lnTo>
                    <a:pt x="518" y="92"/>
                  </a:lnTo>
                  <a:lnTo>
                    <a:pt x="434" y="92"/>
                  </a:lnTo>
                  <a:lnTo>
                    <a:pt x="325" y="124"/>
                  </a:lnTo>
                  <a:lnTo>
                    <a:pt x="269" y="147"/>
                  </a:lnTo>
                  <a:lnTo>
                    <a:pt x="212" y="168"/>
                  </a:lnTo>
                  <a:lnTo>
                    <a:pt x="158" y="179"/>
                  </a:lnTo>
                  <a:lnTo>
                    <a:pt x="107" y="177"/>
                  </a:lnTo>
                  <a:lnTo>
                    <a:pt x="63" y="154"/>
                  </a:lnTo>
                  <a:lnTo>
                    <a:pt x="26" y="103"/>
                  </a:lnTo>
                  <a:lnTo>
                    <a:pt x="0" y="30"/>
                  </a:lnTo>
                  <a:lnTo>
                    <a:pt x="1" y="0"/>
                  </a:lnTo>
                  <a:lnTo>
                    <a:pt x="18" y="5"/>
                  </a:lnTo>
                  <a:lnTo>
                    <a:pt x="18" y="5"/>
                  </a:lnTo>
                  <a:close/>
                </a:path>
              </a:pathLst>
            </a:custGeom>
            <a:solidFill>
              <a:srgbClr val="000000"/>
            </a:solidFill>
            <a:ln w="9525">
              <a:solidFill>
                <a:srgbClr val="000000"/>
              </a:solidFill>
              <a:round/>
              <a:headEnd/>
              <a:tailEnd/>
            </a:ln>
            <a:extLst/>
          </p:spPr>
          <p:txBody>
            <a:bodyPr/>
            <a:lstStyle/>
            <a:p>
              <a:endParaRPr lang="en-US"/>
            </a:p>
          </p:txBody>
        </p:sp>
        <p:sp>
          <p:nvSpPr>
            <p:cNvPr id="27" name="Freeform 45"/>
            <p:cNvSpPr>
              <a:spLocks/>
            </p:cNvSpPr>
            <p:nvPr/>
          </p:nvSpPr>
          <p:spPr bwMode="auto">
            <a:xfrm>
              <a:off x="5590" y="1118"/>
              <a:ext cx="61" cy="65"/>
            </a:xfrm>
            <a:custGeom>
              <a:avLst/>
              <a:gdLst>
                <a:gd name="T0" fmla="*/ 226 w 243"/>
                <a:gd name="T1" fmla="*/ 120 h 259"/>
                <a:gd name="T2" fmla="*/ 203 w 243"/>
                <a:gd name="T3" fmla="*/ 140 h 259"/>
                <a:gd name="T4" fmla="*/ 177 w 243"/>
                <a:gd name="T5" fmla="*/ 160 h 259"/>
                <a:gd name="T6" fmla="*/ 40 w 243"/>
                <a:gd name="T7" fmla="*/ 255 h 259"/>
                <a:gd name="T8" fmla="*/ 3 w 243"/>
                <a:gd name="T9" fmla="*/ 259 h 259"/>
                <a:gd name="T10" fmla="*/ 0 w 243"/>
                <a:gd name="T11" fmla="*/ 222 h 259"/>
                <a:gd name="T12" fmla="*/ 34 w 243"/>
                <a:gd name="T13" fmla="*/ 182 h 259"/>
                <a:gd name="T14" fmla="*/ 71 w 243"/>
                <a:gd name="T15" fmla="*/ 142 h 259"/>
                <a:gd name="T16" fmla="*/ 111 w 243"/>
                <a:gd name="T17" fmla="*/ 107 h 259"/>
                <a:gd name="T18" fmla="*/ 154 w 243"/>
                <a:gd name="T19" fmla="*/ 80 h 259"/>
                <a:gd name="T20" fmla="*/ 195 w 243"/>
                <a:gd name="T21" fmla="*/ 38 h 259"/>
                <a:gd name="T22" fmla="*/ 220 w 243"/>
                <a:gd name="T23" fmla="*/ 14 h 259"/>
                <a:gd name="T24" fmla="*/ 238 w 243"/>
                <a:gd name="T25" fmla="*/ 0 h 259"/>
                <a:gd name="T26" fmla="*/ 243 w 243"/>
                <a:gd name="T27" fmla="*/ 55 h 259"/>
                <a:gd name="T28" fmla="*/ 226 w 243"/>
                <a:gd name="T29" fmla="*/ 120 h 259"/>
                <a:gd name="T30" fmla="*/ 226 w 243"/>
                <a:gd name="T31"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59">
                  <a:moveTo>
                    <a:pt x="226" y="120"/>
                  </a:moveTo>
                  <a:lnTo>
                    <a:pt x="203" y="140"/>
                  </a:lnTo>
                  <a:lnTo>
                    <a:pt x="177" y="160"/>
                  </a:lnTo>
                  <a:lnTo>
                    <a:pt x="40" y="255"/>
                  </a:lnTo>
                  <a:lnTo>
                    <a:pt x="3" y="259"/>
                  </a:lnTo>
                  <a:lnTo>
                    <a:pt x="0" y="222"/>
                  </a:lnTo>
                  <a:lnTo>
                    <a:pt x="34" y="182"/>
                  </a:lnTo>
                  <a:lnTo>
                    <a:pt x="71" y="142"/>
                  </a:lnTo>
                  <a:lnTo>
                    <a:pt x="111" y="107"/>
                  </a:lnTo>
                  <a:lnTo>
                    <a:pt x="154" y="80"/>
                  </a:lnTo>
                  <a:lnTo>
                    <a:pt x="195" y="38"/>
                  </a:lnTo>
                  <a:lnTo>
                    <a:pt x="220" y="14"/>
                  </a:lnTo>
                  <a:lnTo>
                    <a:pt x="238" y="0"/>
                  </a:lnTo>
                  <a:lnTo>
                    <a:pt x="243" y="55"/>
                  </a:lnTo>
                  <a:lnTo>
                    <a:pt x="226" y="120"/>
                  </a:lnTo>
                  <a:lnTo>
                    <a:pt x="226" y="120"/>
                  </a:lnTo>
                  <a:close/>
                </a:path>
              </a:pathLst>
            </a:custGeom>
            <a:solidFill>
              <a:srgbClr val="000000"/>
            </a:solidFill>
            <a:ln w="9525">
              <a:solidFill>
                <a:srgbClr val="000000"/>
              </a:solidFill>
              <a:round/>
              <a:headEnd/>
              <a:tailEnd/>
            </a:ln>
            <a:extLst/>
          </p:spPr>
          <p:txBody>
            <a:bodyPr/>
            <a:lstStyle/>
            <a:p>
              <a:endParaRPr lang="en-US"/>
            </a:p>
          </p:txBody>
        </p:sp>
        <p:sp>
          <p:nvSpPr>
            <p:cNvPr id="28" name="Freeform 46"/>
            <p:cNvSpPr>
              <a:spLocks/>
            </p:cNvSpPr>
            <p:nvPr/>
          </p:nvSpPr>
          <p:spPr bwMode="auto">
            <a:xfrm>
              <a:off x="5564" y="1187"/>
              <a:ext cx="86" cy="60"/>
            </a:xfrm>
            <a:custGeom>
              <a:avLst/>
              <a:gdLst>
                <a:gd name="T0" fmla="*/ 345 w 345"/>
                <a:gd name="T1" fmla="*/ 14 h 240"/>
                <a:gd name="T2" fmla="*/ 263 w 345"/>
                <a:gd name="T3" fmla="*/ 59 h 240"/>
                <a:gd name="T4" fmla="*/ 197 w 345"/>
                <a:gd name="T5" fmla="*/ 101 h 240"/>
                <a:gd name="T6" fmla="*/ 133 w 345"/>
                <a:gd name="T7" fmla="*/ 144 h 240"/>
                <a:gd name="T8" fmla="*/ 86 w 345"/>
                <a:gd name="T9" fmla="*/ 195 h 240"/>
                <a:gd name="T10" fmla="*/ 62 w 345"/>
                <a:gd name="T11" fmla="*/ 222 h 240"/>
                <a:gd name="T12" fmla="*/ 38 w 345"/>
                <a:gd name="T13" fmla="*/ 240 h 240"/>
                <a:gd name="T14" fmla="*/ 14 w 345"/>
                <a:gd name="T15" fmla="*/ 236 h 240"/>
                <a:gd name="T16" fmla="*/ 0 w 345"/>
                <a:gd name="T17" fmla="*/ 210 h 240"/>
                <a:gd name="T18" fmla="*/ 0 w 345"/>
                <a:gd name="T19" fmla="*/ 177 h 240"/>
                <a:gd name="T20" fmla="*/ 18 w 345"/>
                <a:gd name="T21" fmla="*/ 151 h 240"/>
                <a:gd name="T22" fmla="*/ 102 w 345"/>
                <a:gd name="T23" fmla="*/ 99 h 240"/>
                <a:gd name="T24" fmla="*/ 148 w 345"/>
                <a:gd name="T25" fmla="*/ 73 h 240"/>
                <a:gd name="T26" fmla="*/ 195 w 345"/>
                <a:gd name="T27" fmla="*/ 54 h 240"/>
                <a:gd name="T28" fmla="*/ 292 w 345"/>
                <a:gd name="T29" fmla="*/ 21 h 240"/>
                <a:gd name="T30" fmla="*/ 337 w 345"/>
                <a:gd name="T31" fmla="*/ 0 h 240"/>
                <a:gd name="T32" fmla="*/ 345 w 345"/>
                <a:gd name="T33" fmla="*/ 14 h 240"/>
                <a:gd name="T34" fmla="*/ 345 w 345"/>
                <a:gd name="T35"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40">
                  <a:moveTo>
                    <a:pt x="345" y="14"/>
                  </a:moveTo>
                  <a:lnTo>
                    <a:pt x="263" y="59"/>
                  </a:lnTo>
                  <a:lnTo>
                    <a:pt x="197" y="101"/>
                  </a:lnTo>
                  <a:lnTo>
                    <a:pt x="133" y="144"/>
                  </a:lnTo>
                  <a:lnTo>
                    <a:pt x="86" y="195"/>
                  </a:lnTo>
                  <a:lnTo>
                    <a:pt x="62" y="222"/>
                  </a:lnTo>
                  <a:lnTo>
                    <a:pt x="38" y="240"/>
                  </a:lnTo>
                  <a:lnTo>
                    <a:pt x="14" y="236"/>
                  </a:lnTo>
                  <a:lnTo>
                    <a:pt x="0" y="210"/>
                  </a:lnTo>
                  <a:lnTo>
                    <a:pt x="0" y="177"/>
                  </a:lnTo>
                  <a:lnTo>
                    <a:pt x="18" y="151"/>
                  </a:lnTo>
                  <a:lnTo>
                    <a:pt x="102" y="99"/>
                  </a:lnTo>
                  <a:lnTo>
                    <a:pt x="148" y="73"/>
                  </a:lnTo>
                  <a:lnTo>
                    <a:pt x="195" y="54"/>
                  </a:lnTo>
                  <a:lnTo>
                    <a:pt x="292" y="21"/>
                  </a:lnTo>
                  <a:lnTo>
                    <a:pt x="337" y="0"/>
                  </a:lnTo>
                  <a:lnTo>
                    <a:pt x="345" y="14"/>
                  </a:lnTo>
                  <a:lnTo>
                    <a:pt x="345" y="14"/>
                  </a:lnTo>
                  <a:close/>
                </a:path>
              </a:pathLst>
            </a:custGeom>
            <a:solidFill>
              <a:srgbClr val="000000"/>
            </a:solidFill>
            <a:ln w="9525">
              <a:solidFill>
                <a:srgbClr val="000000"/>
              </a:solidFill>
              <a:round/>
              <a:headEnd/>
              <a:tailEnd/>
            </a:ln>
            <a:extLst/>
          </p:spPr>
          <p:txBody>
            <a:bodyPr/>
            <a:lstStyle/>
            <a:p>
              <a:endParaRPr lang="en-US"/>
            </a:p>
          </p:txBody>
        </p:sp>
        <p:sp>
          <p:nvSpPr>
            <p:cNvPr id="29" name="Freeform 47"/>
            <p:cNvSpPr>
              <a:spLocks/>
            </p:cNvSpPr>
            <p:nvPr/>
          </p:nvSpPr>
          <p:spPr bwMode="auto">
            <a:xfrm>
              <a:off x="4992" y="658"/>
              <a:ext cx="155" cy="143"/>
            </a:xfrm>
            <a:custGeom>
              <a:avLst/>
              <a:gdLst>
                <a:gd name="T0" fmla="*/ 621 w 621"/>
                <a:gd name="T1" fmla="*/ 0 h 571"/>
                <a:gd name="T2" fmla="*/ 608 w 621"/>
                <a:gd name="T3" fmla="*/ 37 h 571"/>
                <a:gd name="T4" fmla="*/ 589 w 621"/>
                <a:gd name="T5" fmla="*/ 75 h 571"/>
                <a:gd name="T6" fmla="*/ 564 w 621"/>
                <a:gd name="T7" fmla="*/ 110 h 571"/>
                <a:gd name="T8" fmla="*/ 536 w 621"/>
                <a:gd name="T9" fmla="*/ 142 h 571"/>
                <a:gd name="T10" fmla="*/ 506 w 621"/>
                <a:gd name="T11" fmla="*/ 174 h 571"/>
                <a:gd name="T12" fmla="*/ 477 w 621"/>
                <a:gd name="T13" fmla="*/ 206 h 571"/>
                <a:gd name="T14" fmla="*/ 420 w 621"/>
                <a:gd name="T15" fmla="*/ 267 h 571"/>
                <a:gd name="T16" fmla="*/ 393 w 621"/>
                <a:gd name="T17" fmla="*/ 299 h 571"/>
                <a:gd name="T18" fmla="*/ 360 w 621"/>
                <a:gd name="T19" fmla="*/ 332 h 571"/>
                <a:gd name="T20" fmla="*/ 327 w 621"/>
                <a:gd name="T21" fmla="*/ 363 h 571"/>
                <a:gd name="T22" fmla="*/ 294 w 621"/>
                <a:gd name="T23" fmla="*/ 389 h 571"/>
                <a:gd name="T24" fmla="*/ 227 w 621"/>
                <a:gd name="T25" fmla="*/ 440 h 571"/>
                <a:gd name="T26" fmla="*/ 156 w 621"/>
                <a:gd name="T27" fmla="*/ 491 h 571"/>
                <a:gd name="T28" fmla="*/ 81 w 621"/>
                <a:gd name="T29" fmla="*/ 536 h 571"/>
                <a:gd name="T30" fmla="*/ 44 w 621"/>
                <a:gd name="T31" fmla="*/ 554 h 571"/>
                <a:gd name="T32" fmla="*/ 4 w 621"/>
                <a:gd name="T33" fmla="*/ 569 h 571"/>
                <a:gd name="T34" fmla="*/ 3 w 621"/>
                <a:gd name="T35" fmla="*/ 569 h 571"/>
                <a:gd name="T36" fmla="*/ 0 w 621"/>
                <a:gd name="T37" fmla="*/ 571 h 571"/>
                <a:gd name="T38" fmla="*/ 3 w 621"/>
                <a:gd name="T39" fmla="*/ 569 h 571"/>
                <a:gd name="T40" fmla="*/ 4 w 621"/>
                <a:gd name="T41" fmla="*/ 569 h 571"/>
                <a:gd name="T42" fmla="*/ 5 w 621"/>
                <a:gd name="T43" fmla="*/ 528 h 571"/>
                <a:gd name="T44" fmla="*/ 62 w 621"/>
                <a:gd name="T45" fmla="*/ 489 h 571"/>
                <a:gd name="T46" fmla="*/ 114 w 621"/>
                <a:gd name="T47" fmla="*/ 445 h 571"/>
                <a:gd name="T48" fmla="*/ 164 w 621"/>
                <a:gd name="T49" fmla="*/ 401 h 571"/>
                <a:gd name="T50" fmla="*/ 217 w 621"/>
                <a:gd name="T51" fmla="*/ 358 h 571"/>
                <a:gd name="T52" fmla="*/ 293 w 621"/>
                <a:gd name="T53" fmla="*/ 288 h 571"/>
                <a:gd name="T54" fmla="*/ 329 w 621"/>
                <a:gd name="T55" fmla="*/ 245 h 571"/>
                <a:gd name="T56" fmla="*/ 364 w 621"/>
                <a:gd name="T57" fmla="*/ 199 h 571"/>
                <a:gd name="T58" fmla="*/ 422 w 621"/>
                <a:gd name="T59" fmla="*/ 101 h 571"/>
                <a:gd name="T60" fmla="*/ 457 w 621"/>
                <a:gd name="T61" fmla="*/ 5 h 571"/>
                <a:gd name="T62" fmla="*/ 621 w 621"/>
                <a:gd name="T63" fmla="*/ 0 h 571"/>
                <a:gd name="T64" fmla="*/ 621 w 621"/>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1" h="571">
                  <a:moveTo>
                    <a:pt x="621" y="0"/>
                  </a:moveTo>
                  <a:lnTo>
                    <a:pt x="608" y="37"/>
                  </a:lnTo>
                  <a:lnTo>
                    <a:pt x="589" y="75"/>
                  </a:lnTo>
                  <a:lnTo>
                    <a:pt x="564" y="110"/>
                  </a:lnTo>
                  <a:lnTo>
                    <a:pt x="536" y="142"/>
                  </a:lnTo>
                  <a:lnTo>
                    <a:pt x="506" y="174"/>
                  </a:lnTo>
                  <a:lnTo>
                    <a:pt x="477" y="206"/>
                  </a:lnTo>
                  <a:lnTo>
                    <a:pt x="420" y="267"/>
                  </a:lnTo>
                  <a:lnTo>
                    <a:pt x="393" y="299"/>
                  </a:lnTo>
                  <a:lnTo>
                    <a:pt x="360" y="332"/>
                  </a:lnTo>
                  <a:lnTo>
                    <a:pt x="327" y="363"/>
                  </a:lnTo>
                  <a:lnTo>
                    <a:pt x="294" y="389"/>
                  </a:lnTo>
                  <a:lnTo>
                    <a:pt x="227" y="440"/>
                  </a:lnTo>
                  <a:lnTo>
                    <a:pt x="156" y="491"/>
                  </a:lnTo>
                  <a:lnTo>
                    <a:pt x="81" y="536"/>
                  </a:lnTo>
                  <a:lnTo>
                    <a:pt x="44" y="554"/>
                  </a:lnTo>
                  <a:lnTo>
                    <a:pt x="4" y="569"/>
                  </a:lnTo>
                  <a:lnTo>
                    <a:pt x="3" y="569"/>
                  </a:lnTo>
                  <a:lnTo>
                    <a:pt x="0" y="571"/>
                  </a:lnTo>
                  <a:lnTo>
                    <a:pt x="3" y="569"/>
                  </a:lnTo>
                  <a:lnTo>
                    <a:pt x="4" y="569"/>
                  </a:lnTo>
                  <a:lnTo>
                    <a:pt x="5" y="528"/>
                  </a:lnTo>
                  <a:lnTo>
                    <a:pt x="62" y="489"/>
                  </a:lnTo>
                  <a:lnTo>
                    <a:pt x="114" y="445"/>
                  </a:lnTo>
                  <a:lnTo>
                    <a:pt x="164" y="401"/>
                  </a:lnTo>
                  <a:lnTo>
                    <a:pt x="217" y="358"/>
                  </a:lnTo>
                  <a:lnTo>
                    <a:pt x="293" y="288"/>
                  </a:lnTo>
                  <a:lnTo>
                    <a:pt x="329" y="245"/>
                  </a:lnTo>
                  <a:lnTo>
                    <a:pt x="364" y="199"/>
                  </a:lnTo>
                  <a:lnTo>
                    <a:pt x="422" y="101"/>
                  </a:lnTo>
                  <a:lnTo>
                    <a:pt x="457" y="5"/>
                  </a:lnTo>
                  <a:lnTo>
                    <a:pt x="621" y="0"/>
                  </a:lnTo>
                  <a:lnTo>
                    <a:pt x="621" y="0"/>
                  </a:lnTo>
                  <a:close/>
                </a:path>
              </a:pathLst>
            </a:custGeom>
            <a:solidFill>
              <a:srgbClr val="000000"/>
            </a:solidFill>
            <a:ln w="9525">
              <a:solidFill>
                <a:srgbClr val="000000"/>
              </a:solidFill>
              <a:round/>
              <a:headEnd/>
              <a:tailEnd/>
            </a:ln>
            <a:extLst/>
          </p:spPr>
          <p:txBody>
            <a:bodyPr/>
            <a:lstStyle/>
            <a:p>
              <a:endParaRPr lang="en-US"/>
            </a:p>
          </p:txBody>
        </p:sp>
        <p:sp>
          <p:nvSpPr>
            <p:cNvPr id="30" name="Freeform 48"/>
            <p:cNvSpPr>
              <a:spLocks/>
            </p:cNvSpPr>
            <p:nvPr/>
          </p:nvSpPr>
          <p:spPr bwMode="auto">
            <a:xfrm>
              <a:off x="5311" y="1065"/>
              <a:ext cx="244" cy="148"/>
            </a:xfrm>
            <a:custGeom>
              <a:avLst/>
              <a:gdLst>
                <a:gd name="T0" fmla="*/ 13 w 977"/>
                <a:gd name="T1" fmla="*/ 0 h 592"/>
                <a:gd name="T2" fmla="*/ 29 w 977"/>
                <a:gd name="T3" fmla="*/ 35 h 592"/>
                <a:gd name="T4" fmla="*/ 48 w 977"/>
                <a:gd name="T5" fmla="*/ 64 h 592"/>
                <a:gd name="T6" fmla="*/ 93 w 977"/>
                <a:gd name="T7" fmla="*/ 110 h 592"/>
                <a:gd name="T8" fmla="*/ 119 w 977"/>
                <a:gd name="T9" fmla="*/ 124 h 592"/>
                <a:gd name="T10" fmla="*/ 146 w 977"/>
                <a:gd name="T11" fmla="*/ 135 h 592"/>
                <a:gd name="T12" fmla="*/ 206 w 977"/>
                <a:gd name="T13" fmla="*/ 142 h 592"/>
                <a:gd name="T14" fmla="*/ 293 w 977"/>
                <a:gd name="T15" fmla="*/ 117 h 592"/>
                <a:gd name="T16" fmla="*/ 335 w 977"/>
                <a:gd name="T17" fmla="*/ 99 h 592"/>
                <a:gd name="T18" fmla="*/ 379 w 977"/>
                <a:gd name="T19" fmla="*/ 88 h 592"/>
                <a:gd name="T20" fmla="*/ 563 w 977"/>
                <a:gd name="T21" fmla="*/ 86 h 592"/>
                <a:gd name="T22" fmla="*/ 740 w 977"/>
                <a:gd name="T23" fmla="*/ 141 h 592"/>
                <a:gd name="T24" fmla="*/ 819 w 977"/>
                <a:gd name="T25" fmla="*/ 188 h 592"/>
                <a:gd name="T26" fmla="*/ 885 w 977"/>
                <a:gd name="T27" fmla="*/ 249 h 592"/>
                <a:gd name="T28" fmla="*/ 938 w 977"/>
                <a:gd name="T29" fmla="*/ 324 h 592"/>
                <a:gd name="T30" fmla="*/ 973 w 977"/>
                <a:gd name="T31" fmla="*/ 413 h 592"/>
                <a:gd name="T32" fmla="*/ 977 w 977"/>
                <a:gd name="T33" fmla="*/ 457 h 592"/>
                <a:gd name="T34" fmla="*/ 973 w 977"/>
                <a:gd name="T35" fmla="*/ 501 h 592"/>
                <a:gd name="T36" fmla="*/ 968 w 977"/>
                <a:gd name="T37" fmla="*/ 590 h 592"/>
                <a:gd name="T38" fmla="*/ 952 w 977"/>
                <a:gd name="T39" fmla="*/ 592 h 592"/>
                <a:gd name="T40" fmla="*/ 930 w 977"/>
                <a:gd name="T41" fmla="*/ 493 h 592"/>
                <a:gd name="T42" fmla="*/ 898 w 977"/>
                <a:gd name="T43" fmla="*/ 403 h 592"/>
                <a:gd name="T44" fmla="*/ 878 w 977"/>
                <a:gd name="T45" fmla="*/ 360 h 592"/>
                <a:gd name="T46" fmla="*/ 855 w 977"/>
                <a:gd name="T47" fmla="*/ 321 h 592"/>
                <a:gd name="T48" fmla="*/ 829 w 977"/>
                <a:gd name="T49" fmla="*/ 285 h 592"/>
                <a:gd name="T50" fmla="*/ 802 w 977"/>
                <a:gd name="T51" fmla="*/ 253 h 592"/>
                <a:gd name="T52" fmla="*/ 770 w 977"/>
                <a:gd name="T53" fmla="*/ 223 h 592"/>
                <a:gd name="T54" fmla="*/ 735 w 977"/>
                <a:gd name="T55" fmla="*/ 199 h 592"/>
                <a:gd name="T56" fmla="*/ 698 w 977"/>
                <a:gd name="T57" fmla="*/ 178 h 592"/>
                <a:gd name="T58" fmla="*/ 656 w 977"/>
                <a:gd name="T59" fmla="*/ 163 h 592"/>
                <a:gd name="T60" fmla="*/ 563 w 977"/>
                <a:gd name="T61" fmla="*/ 146 h 592"/>
                <a:gd name="T62" fmla="*/ 456 w 977"/>
                <a:gd name="T63" fmla="*/ 152 h 592"/>
                <a:gd name="T64" fmla="*/ 397 w 977"/>
                <a:gd name="T65" fmla="*/ 170 h 592"/>
                <a:gd name="T66" fmla="*/ 335 w 977"/>
                <a:gd name="T67" fmla="*/ 200 h 592"/>
                <a:gd name="T68" fmla="*/ 271 w 977"/>
                <a:gd name="T69" fmla="*/ 227 h 592"/>
                <a:gd name="T70" fmla="*/ 212 w 977"/>
                <a:gd name="T71" fmla="*/ 240 h 592"/>
                <a:gd name="T72" fmla="*/ 138 w 977"/>
                <a:gd name="T73" fmla="*/ 223 h 592"/>
                <a:gd name="T74" fmla="*/ 70 w 977"/>
                <a:gd name="T75" fmla="*/ 178 h 592"/>
                <a:gd name="T76" fmla="*/ 20 w 977"/>
                <a:gd name="T77" fmla="*/ 113 h 592"/>
                <a:gd name="T78" fmla="*/ 0 w 977"/>
                <a:gd name="T79" fmla="*/ 37 h 592"/>
                <a:gd name="T80" fmla="*/ 13 w 977"/>
                <a:gd name="T81" fmla="*/ 0 h 592"/>
                <a:gd name="T82" fmla="*/ 13 w 977"/>
                <a:gd name="T8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7" h="592">
                  <a:moveTo>
                    <a:pt x="13" y="0"/>
                  </a:moveTo>
                  <a:lnTo>
                    <a:pt x="29" y="35"/>
                  </a:lnTo>
                  <a:lnTo>
                    <a:pt x="48" y="64"/>
                  </a:lnTo>
                  <a:lnTo>
                    <a:pt x="93" y="110"/>
                  </a:lnTo>
                  <a:lnTo>
                    <a:pt x="119" y="124"/>
                  </a:lnTo>
                  <a:lnTo>
                    <a:pt x="146" y="135"/>
                  </a:lnTo>
                  <a:lnTo>
                    <a:pt x="206" y="142"/>
                  </a:lnTo>
                  <a:lnTo>
                    <a:pt x="293" y="117"/>
                  </a:lnTo>
                  <a:lnTo>
                    <a:pt x="335" y="99"/>
                  </a:lnTo>
                  <a:lnTo>
                    <a:pt x="379" y="88"/>
                  </a:lnTo>
                  <a:lnTo>
                    <a:pt x="563" y="86"/>
                  </a:lnTo>
                  <a:lnTo>
                    <a:pt x="740" y="141"/>
                  </a:lnTo>
                  <a:lnTo>
                    <a:pt x="819" y="188"/>
                  </a:lnTo>
                  <a:lnTo>
                    <a:pt x="885" y="249"/>
                  </a:lnTo>
                  <a:lnTo>
                    <a:pt x="938" y="324"/>
                  </a:lnTo>
                  <a:lnTo>
                    <a:pt x="973" y="413"/>
                  </a:lnTo>
                  <a:lnTo>
                    <a:pt x="977" y="457"/>
                  </a:lnTo>
                  <a:lnTo>
                    <a:pt x="973" y="501"/>
                  </a:lnTo>
                  <a:lnTo>
                    <a:pt x="968" y="590"/>
                  </a:lnTo>
                  <a:lnTo>
                    <a:pt x="952" y="592"/>
                  </a:lnTo>
                  <a:lnTo>
                    <a:pt x="930" y="493"/>
                  </a:lnTo>
                  <a:lnTo>
                    <a:pt x="898" y="403"/>
                  </a:lnTo>
                  <a:lnTo>
                    <a:pt x="878" y="360"/>
                  </a:lnTo>
                  <a:lnTo>
                    <a:pt x="855" y="321"/>
                  </a:lnTo>
                  <a:lnTo>
                    <a:pt x="829" y="285"/>
                  </a:lnTo>
                  <a:lnTo>
                    <a:pt x="802" y="253"/>
                  </a:lnTo>
                  <a:lnTo>
                    <a:pt x="770" y="223"/>
                  </a:lnTo>
                  <a:lnTo>
                    <a:pt x="735" y="199"/>
                  </a:lnTo>
                  <a:lnTo>
                    <a:pt x="698" y="178"/>
                  </a:lnTo>
                  <a:lnTo>
                    <a:pt x="656" y="163"/>
                  </a:lnTo>
                  <a:lnTo>
                    <a:pt x="563" y="146"/>
                  </a:lnTo>
                  <a:lnTo>
                    <a:pt x="456" y="152"/>
                  </a:lnTo>
                  <a:lnTo>
                    <a:pt x="397" y="170"/>
                  </a:lnTo>
                  <a:lnTo>
                    <a:pt x="335" y="200"/>
                  </a:lnTo>
                  <a:lnTo>
                    <a:pt x="271" y="227"/>
                  </a:lnTo>
                  <a:lnTo>
                    <a:pt x="212" y="240"/>
                  </a:lnTo>
                  <a:lnTo>
                    <a:pt x="138" y="223"/>
                  </a:lnTo>
                  <a:lnTo>
                    <a:pt x="70" y="178"/>
                  </a:lnTo>
                  <a:lnTo>
                    <a:pt x="20" y="113"/>
                  </a:lnTo>
                  <a:lnTo>
                    <a:pt x="0" y="37"/>
                  </a:lnTo>
                  <a:lnTo>
                    <a:pt x="13" y="0"/>
                  </a:lnTo>
                  <a:lnTo>
                    <a:pt x="13" y="0"/>
                  </a:lnTo>
                  <a:close/>
                </a:path>
              </a:pathLst>
            </a:custGeom>
            <a:solidFill>
              <a:srgbClr val="000000"/>
            </a:solidFill>
            <a:ln w="9525">
              <a:solidFill>
                <a:srgbClr val="000000"/>
              </a:solidFill>
              <a:round/>
              <a:headEnd/>
              <a:tailEnd/>
            </a:ln>
            <a:extLst/>
          </p:spPr>
          <p:txBody>
            <a:bodyPr/>
            <a:lstStyle/>
            <a:p>
              <a:endParaRPr lang="en-US"/>
            </a:p>
          </p:txBody>
        </p:sp>
        <p:sp>
          <p:nvSpPr>
            <p:cNvPr id="31" name="Freeform 49"/>
            <p:cNvSpPr>
              <a:spLocks/>
            </p:cNvSpPr>
            <p:nvPr/>
          </p:nvSpPr>
          <p:spPr bwMode="auto">
            <a:xfrm>
              <a:off x="5371" y="1098"/>
              <a:ext cx="167" cy="78"/>
            </a:xfrm>
            <a:custGeom>
              <a:avLst/>
              <a:gdLst>
                <a:gd name="T0" fmla="*/ 50 w 669"/>
                <a:gd name="T1" fmla="*/ 0 h 314"/>
                <a:gd name="T2" fmla="*/ 75 w 669"/>
                <a:gd name="T3" fmla="*/ 71 h 314"/>
                <a:gd name="T4" fmla="*/ 116 w 669"/>
                <a:gd name="T5" fmla="*/ 128 h 314"/>
                <a:gd name="T6" fmla="*/ 174 w 669"/>
                <a:gd name="T7" fmla="*/ 171 h 314"/>
                <a:gd name="T8" fmla="*/ 206 w 669"/>
                <a:gd name="T9" fmla="*/ 186 h 314"/>
                <a:gd name="T10" fmla="*/ 240 w 669"/>
                <a:gd name="T11" fmla="*/ 199 h 314"/>
                <a:gd name="T12" fmla="*/ 311 w 669"/>
                <a:gd name="T13" fmla="*/ 212 h 314"/>
                <a:gd name="T14" fmla="*/ 496 w 669"/>
                <a:gd name="T15" fmla="*/ 230 h 314"/>
                <a:gd name="T16" fmla="*/ 585 w 669"/>
                <a:gd name="T17" fmla="*/ 255 h 314"/>
                <a:gd name="T18" fmla="*/ 666 w 669"/>
                <a:gd name="T19" fmla="*/ 300 h 314"/>
                <a:gd name="T20" fmla="*/ 669 w 669"/>
                <a:gd name="T21" fmla="*/ 311 h 314"/>
                <a:gd name="T22" fmla="*/ 658 w 669"/>
                <a:gd name="T23" fmla="*/ 314 h 314"/>
                <a:gd name="T24" fmla="*/ 595 w 669"/>
                <a:gd name="T25" fmla="*/ 292 h 314"/>
                <a:gd name="T26" fmla="*/ 546 w 669"/>
                <a:gd name="T27" fmla="*/ 280 h 314"/>
                <a:gd name="T28" fmla="*/ 475 w 669"/>
                <a:gd name="T29" fmla="*/ 273 h 314"/>
                <a:gd name="T30" fmla="*/ 306 w 669"/>
                <a:gd name="T31" fmla="*/ 275 h 314"/>
                <a:gd name="T32" fmla="*/ 215 w 669"/>
                <a:gd name="T33" fmla="*/ 256 h 314"/>
                <a:gd name="T34" fmla="*/ 133 w 669"/>
                <a:gd name="T35" fmla="*/ 215 h 314"/>
                <a:gd name="T36" fmla="*/ 64 w 669"/>
                <a:gd name="T37" fmla="*/ 154 h 314"/>
                <a:gd name="T38" fmla="*/ 17 w 669"/>
                <a:gd name="T39" fmla="*/ 76 h 314"/>
                <a:gd name="T40" fmla="*/ 0 w 669"/>
                <a:gd name="T41" fmla="*/ 24 h 314"/>
                <a:gd name="T42" fmla="*/ 23 w 669"/>
                <a:gd name="T43" fmla="*/ 4 h 314"/>
                <a:gd name="T44" fmla="*/ 50 w 669"/>
                <a:gd name="T45" fmla="*/ 0 h 314"/>
                <a:gd name="T46" fmla="*/ 50 w 669"/>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314">
                  <a:moveTo>
                    <a:pt x="50" y="0"/>
                  </a:moveTo>
                  <a:lnTo>
                    <a:pt x="75" y="71"/>
                  </a:lnTo>
                  <a:lnTo>
                    <a:pt x="116" y="128"/>
                  </a:lnTo>
                  <a:lnTo>
                    <a:pt x="174" y="171"/>
                  </a:lnTo>
                  <a:lnTo>
                    <a:pt x="206" y="186"/>
                  </a:lnTo>
                  <a:lnTo>
                    <a:pt x="240" y="199"/>
                  </a:lnTo>
                  <a:lnTo>
                    <a:pt x="311" y="212"/>
                  </a:lnTo>
                  <a:lnTo>
                    <a:pt x="496" y="230"/>
                  </a:lnTo>
                  <a:lnTo>
                    <a:pt x="585" y="255"/>
                  </a:lnTo>
                  <a:lnTo>
                    <a:pt x="666" y="300"/>
                  </a:lnTo>
                  <a:lnTo>
                    <a:pt x="669" y="311"/>
                  </a:lnTo>
                  <a:lnTo>
                    <a:pt x="658" y="314"/>
                  </a:lnTo>
                  <a:lnTo>
                    <a:pt x="595" y="292"/>
                  </a:lnTo>
                  <a:lnTo>
                    <a:pt x="546" y="280"/>
                  </a:lnTo>
                  <a:lnTo>
                    <a:pt x="475" y="273"/>
                  </a:lnTo>
                  <a:lnTo>
                    <a:pt x="306" y="275"/>
                  </a:lnTo>
                  <a:lnTo>
                    <a:pt x="215" y="256"/>
                  </a:lnTo>
                  <a:lnTo>
                    <a:pt x="133" y="215"/>
                  </a:lnTo>
                  <a:lnTo>
                    <a:pt x="64" y="154"/>
                  </a:lnTo>
                  <a:lnTo>
                    <a:pt x="17" y="76"/>
                  </a:lnTo>
                  <a:lnTo>
                    <a:pt x="0" y="24"/>
                  </a:lnTo>
                  <a:lnTo>
                    <a:pt x="23" y="4"/>
                  </a:lnTo>
                  <a:lnTo>
                    <a:pt x="50" y="0"/>
                  </a:lnTo>
                  <a:lnTo>
                    <a:pt x="50" y="0"/>
                  </a:lnTo>
                  <a:close/>
                </a:path>
              </a:pathLst>
            </a:custGeom>
            <a:solidFill>
              <a:srgbClr val="000000"/>
            </a:solidFill>
            <a:ln w="9525">
              <a:solidFill>
                <a:srgbClr val="000000"/>
              </a:solidFill>
              <a:round/>
              <a:headEnd/>
              <a:tailEnd/>
            </a:ln>
            <a:extLst/>
          </p:spPr>
          <p:txBody>
            <a:bodyPr/>
            <a:lstStyle/>
            <a:p>
              <a:endParaRPr lang="en-US"/>
            </a:p>
          </p:txBody>
        </p:sp>
        <p:sp>
          <p:nvSpPr>
            <p:cNvPr id="32" name="Freeform 50"/>
            <p:cNvSpPr>
              <a:spLocks/>
            </p:cNvSpPr>
            <p:nvPr/>
          </p:nvSpPr>
          <p:spPr bwMode="auto">
            <a:xfrm>
              <a:off x="5592" y="1210"/>
              <a:ext cx="76" cy="106"/>
            </a:xfrm>
            <a:custGeom>
              <a:avLst/>
              <a:gdLst>
                <a:gd name="T0" fmla="*/ 11 w 306"/>
                <a:gd name="T1" fmla="*/ 0 h 423"/>
                <a:gd name="T2" fmla="*/ 110 w 306"/>
                <a:gd name="T3" fmla="*/ 51 h 423"/>
                <a:gd name="T4" fmla="*/ 193 w 306"/>
                <a:gd name="T5" fmla="*/ 122 h 423"/>
                <a:gd name="T6" fmla="*/ 227 w 306"/>
                <a:gd name="T7" fmla="*/ 168 h 423"/>
                <a:gd name="T8" fmla="*/ 261 w 306"/>
                <a:gd name="T9" fmla="*/ 217 h 423"/>
                <a:gd name="T10" fmla="*/ 306 w 306"/>
                <a:gd name="T11" fmla="*/ 323 h 423"/>
                <a:gd name="T12" fmla="*/ 299 w 306"/>
                <a:gd name="T13" fmla="*/ 423 h 423"/>
                <a:gd name="T14" fmla="*/ 267 w 306"/>
                <a:gd name="T15" fmla="*/ 399 h 423"/>
                <a:gd name="T16" fmla="*/ 235 w 306"/>
                <a:gd name="T17" fmla="*/ 337 h 423"/>
                <a:gd name="T18" fmla="*/ 217 w 306"/>
                <a:gd name="T19" fmla="*/ 286 h 423"/>
                <a:gd name="T20" fmla="*/ 193 w 306"/>
                <a:gd name="T21" fmla="*/ 245 h 423"/>
                <a:gd name="T22" fmla="*/ 134 w 306"/>
                <a:gd name="T23" fmla="*/ 165 h 423"/>
                <a:gd name="T24" fmla="*/ 95 w 306"/>
                <a:gd name="T25" fmla="*/ 110 h 423"/>
                <a:gd name="T26" fmla="*/ 76 w 306"/>
                <a:gd name="T27" fmla="*/ 82 h 423"/>
                <a:gd name="T28" fmla="*/ 54 w 306"/>
                <a:gd name="T29" fmla="*/ 57 h 423"/>
                <a:gd name="T30" fmla="*/ 2 w 306"/>
                <a:gd name="T31" fmla="*/ 14 h 423"/>
                <a:gd name="T32" fmla="*/ 0 w 306"/>
                <a:gd name="T33" fmla="*/ 2 h 423"/>
                <a:gd name="T34" fmla="*/ 11 w 306"/>
                <a:gd name="T35" fmla="*/ 0 h 423"/>
                <a:gd name="T36" fmla="*/ 11 w 306"/>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423">
                  <a:moveTo>
                    <a:pt x="11" y="0"/>
                  </a:moveTo>
                  <a:lnTo>
                    <a:pt x="110" y="51"/>
                  </a:lnTo>
                  <a:lnTo>
                    <a:pt x="193" y="122"/>
                  </a:lnTo>
                  <a:lnTo>
                    <a:pt x="227" y="168"/>
                  </a:lnTo>
                  <a:lnTo>
                    <a:pt x="261" y="217"/>
                  </a:lnTo>
                  <a:lnTo>
                    <a:pt x="306" y="323"/>
                  </a:lnTo>
                  <a:lnTo>
                    <a:pt x="299" y="423"/>
                  </a:lnTo>
                  <a:lnTo>
                    <a:pt x="267" y="399"/>
                  </a:lnTo>
                  <a:lnTo>
                    <a:pt x="235" y="337"/>
                  </a:lnTo>
                  <a:lnTo>
                    <a:pt x="217" y="286"/>
                  </a:lnTo>
                  <a:lnTo>
                    <a:pt x="193" y="245"/>
                  </a:lnTo>
                  <a:lnTo>
                    <a:pt x="134" y="165"/>
                  </a:lnTo>
                  <a:lnTo>
                    <a:pt x="95" y="110"/>
                  </a:lnTo>
                  <a:lnTo>
                    <a:pt x="76" y="82"/>
                  </a:lnTo>
                  <a:lnTo>
                    <a:pt x="54" y="57"/>
                  </a:lnTo>
                  <a:lnTo>
                    <a:pt x="2" y="14"/>
                  </a:lnTo>
                  <a:lnTo>
                    <a:pt x="0" y="2"/>
                  </a:lnTo>
                  <a:lnTo>
                    <a:pt x="11" y="0"/>
                  </a:lnTo>
                  <a:lnTo>
                    <a:pt x="11" y="0"/>
                  </a:lnTo>
                  <a:close/>
                </a:path>
              </a:pathLst>
            </a:custGeom>
            <a:solidFill>
              <a:srgbClr val="000000"/>
            </a:solidFill>
            <a:ln w="9525">
              <a:solidFill>
                <a:srgbClr val="000000"/>
              </a:solidFill>
              <a:round/>
              <a:headEnd/>
              <a:tailEnd/>
            </a:ln>
            <a:extLst/>
          </p:spPr>
          <p:txBody>
            <a:bodyPr/>
            <a:lstStyle/>
            <a:p>
              <a:endParaRPr lang="en-US"/>
            </a:p>
          </p:txBody>
        </p:sp>
        <p:sp>
          <p:nvSpPr>
            <p:cNvPr id="33" name="Freeform 51"/>
            <p:cNvSpPr>
              <a:spLocks/>
            </p:cNvSpPr>
            <p:nvPr/>
          </p:nvSpPr>
          <p:spPr bwMode="auto">
            <a:xfrm>
              <a:off x="4993" y="895"/>
              <a:ext cx="235" cy="141"/>
            </a:xfrm>
            <a:custGeom>
              <a:avLst/>
              <a:gdLst>
                <a:gd name="T0" fmla="*/ 15 w 936"/>
                <a:gd name="T1" fmla="*/ 9 h 567"/>
                <a:gd name="T2" fmla="*/ 39 w 936"/>
                <a:gd name="T3" fmla="*/ 71 h 567"/>
                <a:gd name="T4" fmla="*/ 68 w 936"/>
                <a:gd name="T5" fmla="*/ 132 h 567"/>
                <a:gd name="T6" fmla="*/ 104 w 936"/>
                <a:gd name="T7" fmla="*/ 187 h 567"/>
                <a:gd name="T8" fmla="*/ 144 w 936"/>
                <a:gd name="T9" fmla="*/ 239 h 567"/>
                <a:gd name="T10" fmla="*/ 190 w 936"/>
                <a:gd name="T11" fmla="*/ 287 h 567"/>
                <a:gd name="T12" fmla="*/ 239 w 936"/>
                <a:gd name="T13" fmla="*/ 329 h 567"/>
                <a:gd name="T14" fmla="*/ 290 w 936"/>
                <a:gd name="T15" fmla="*/ 366 h 567"/>
                <a:gd name="T16" fmla="*/ 346 w 936"/>
                <a:gd name="T17" fmla="*/ 397 h 567"/>
                <a:gd name="T18" fmla="*/ 401 w 936"/>
                <a:gd name="T19" fmla="*/ 420 h 567"/>
                <a:gd name="T20" fmla="*/ 460 w 936"/>
                <a:gd name="T21" fmla="*/ 435 h 567"/>
                <a:gd name="T22" fmla="*/ 577 w 936"/>
                <a:gd name="T23" fmla="*/ 442 h 567"/>
                <a:gd name="T24" fmla="*/ 693 w 936"/>
                <a:gd name="T25" fmla="*/ 412 h 567"/>
                <a:gd name="T26" fmla="*/ 802 w 936"/>
                <a:gd name="T27" fmla="*/ 340 h 567"/>
                <a:gd name="T28" fmla="*/ 851 w 936"/>
                <a:gd name="T29" fmla="*/ 269 h 567"/>
                <a:gd name="T30" fmla="*/ 874 w 936"/>
                <a:gd name="T31" fmla="*/ 181 h 567"/>
                <a:gd name="T32" fmla="*/ 881 w 936"/>
                <a:gd name="T33" fmla="*/ 0 h 567"/>
                <a:gd name="T34" fmla="*/ 917 w 936"/>
                <a:gd name="T35" fmla="*/ 91 h 567"/>
                <a:gd name="T36" fmla="*/ 928 w 936"/>
                <a:gd name="T37" fmla="*/ 186 h 567"/>
                <a:gd name="T38" fmla="*/ 936 w 936"/>
                <a:gd name="T39" fmla="*/ 315 h 567"/>
                <a:gd name="T40" fmla="*/ 930 w 936"/>
                <a:gd name="T41" fmla="*/ 377 h 567"/>
                <a:gd name="T42" fmla="*/ 918 w 936"/>
                <a:gd name="T43" fmla="*/ 407 h 567"/>
                <a:gd name="T44" fmla="*/ 899 w 936"/>
                <a:gd name="T45" fmla="*/ 434 h 567"/>
                <a:gd name="T46" fmla="*/ 861 w 936"/>
                <a:gd name="T47" fmla="*/ 471 h 567"/>
                <a:gd name="T48" fmla="*/ 821 w 936"/>
                <a:gd name="T49" fmla="*/ 502 h 567"/>
                <a:gd name="T50" fmla="*/ 776 w 936"/>
                <a:gd name="T51" fmla="*/ 527 h 567"/>
                <a:gd name="T52" fmla="*/ 728 w 936"/>
                <a:gd name="T53" fmla="*/ 545 h 567"/>
                <a:gd name="T54" fmla="*/ 627 w 936"/>
                <a:gd name="T55" fmla="*/ 566 h 567"/>
                <a:gd name="T56" fmla="*/ 522 w 936"/>
                <a:gd name="T57" fmla="*/ 567 h 567"/>
                <a:gd name="T58" fmla="*/ 417 w 936"/>
                <a:gd name="T59" fmla="*/ 548 h 567"/>
                <a:gd name="T60" fmla="*/ 319 w 936"/>
                <a:gd name="T61" fmla="*/ 513 h 567"/>
                <a:gd name="T62" fmla="*/ 232 w 936"/>
                <a:gd name="T63" fmla="*/ 462 h 567"/>
                <a:gd name="T64" fmla="*/ 162 w 936"/>
                <a:gd name="T65" fmla="*/ 398 h 567"/>
                <a:gd name="T66" fmla="*/ 103 w 936"/>
                <a:gd name="T67" fmla="*/ 311 h 567"/>
                <a:gd name="T68" fmla="*/ 62 w 936"/>
                <a:gd name="T69" fmla="*/ 216 h 567"/>
                <a:gd name="T70" fmla="*/ 29 w 936"/>
                <a:gd name="T71" fmla="*/ 115 h 567"/>
                <a:gd name="T72" fmla="*/ 0 w 936"/>
                <a:gd name="T73" fmla="*/ 14 h 567"/>
                <a:gd name="T74" fmla="*/ 15 w 936"/>
                <a:gd name="T75" fmla="*/ 9 h 567"/>
                <a:gd name="T76" fmla="*/ 15 w 936"/>
                <a:gd name="T77" fmla="*/ 9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567">
                  <a:moveTo>
                    <a:pt x="15" y="9"/>
                  </a:moveTo>
                  <a:lnTo>
                    <a:pt x="39" y="71"/>
                  </a:lnTo>
                  <a:lnTo>
                    <a:pt x="68" y="132"/>
                  </a:lnTo>
                  <a:lnTo>
                    <a:pt x="104" y="187"/>
                  </a:lnTo>
                  <a:lnTo>
                    <a:pt x="144" y="239"/>
                  </a:lnTo>
                  <a:lnTo>
                    <a:pt x="190" y="287"/>
                  </a:lnTo>
                  <a:lnTo>
                    <a:pt x="239" y="329"/>
                  </a:lnTo>
                  <a:lnTo>
                    <a:pt x="290" y="366"/>
                  </a:lnTo>
                  <a:lnTo>
                    <a:pt x="346" y="397"/>
                  </a:lnTo>
                  <a:lnTo>
                    <a:pt x="401" y="420"/>
                  </a:lnTo>
                  <a:lnTo>
                    <a:pt x="460" y="435"/>
                  </a:lnTo>
                  <a:lnTo>
                    <a:pt x="577" y="442"/>
                  </a:lnTo>
                  <a:lnTo>
                    <a:pt x="693" y="412"/>
                  </a:lnTo>
                  <a:lnTo>
                    <a:pt x="802" y="340"/>
                  </a:lnTo>
                  <a:lnTo>
                    <a:pt x="851" y="269"/>
                  </a:lnTo>
                  <a:lnTo>
                    <a:pt x="874" y="181"/>
                  </a:lnTo>
                  <a:lnTo>
                    <a:pt x="881" y="0"/>
                  </a:lnTo>
                  <a:lnTo>
                    <a:pt x="917" y="91"/>
                  </a:lnTo>
                  <a:lnTo>
                    <a:pt x="928" y="186"/>
                  </a:lnTo>
                  <a:lnTo>
                    <a:pt x="936" y="315"/>
                  </a:lnTo>
                  <a:lnTo>
                    <a:pt x="930" y="377"/>
                  </a:lnTo>
                  <a:lnTo>
                    <a:pt x="918" y="407"/>
                  </a:lnTo>
                  <a:lnTo>
                    <a:pt x="899" y="434"/>
                  </a:lnTo>
                  <a:lnTo>
                    <a:pt x="861" y="471"/>
                  </a:lnTo>
                  <a:lnTo>
                    <a:pt x="821" y="502"/>
                  </a:lnTo>
                  <a:lnTo>
                    <a:pt x="776" y="527"/>
                  </a:lnTo>
                  <a:lnTo>
                    <a:pt x="728" y="545"/>
                  </a:lnTo>
                  <a:lnTo>
                    <a:pt x="627" y="566"/>
                  </a:lnTo>
                  <a:lnTo>
                    <a:pt x="522" y="567"/>
                  </a:lnTo>
                  <a:lnTo>
                    <a:pt x="417" y="548"/>
                  </a:lnTo>
                  <a:lnTo>
                    <a:pt x="319" y="513"/>
                  </a:lnTo>
                  <a:lnTo>
                    <a:pt x="232" y="462"/>
                  </a:lnTo>
                  <a:lnTo>
                    <a:pt x="162" y="398"/>
                  </a:lnTo>
                  <a:lnTo>
                    <a:pt x="103" y="311"/>
                  </a:lnTo>
                  <a:lnTo>
                    <a:pt x="62" y="216"/>
                  </a:lnTo>
                  <a:lnTo>
                    <a:pt x="29" y="115"/>
                  </a:lnTo>
                  <a:lnTo>
                    <a:pt x="0" y="14"/>
                  </a:lnTo>
                  <a:lnTo>
                    <a:pt x="15" y="9"/>
                  </a:lnTo>
                  <a:lnTo>
                    <a:pt x="15" y="9"/>
                  </a:lnTo>
                  <a:close/>
                </a:path>
              </a:pathLst>
            </a:custGeom>
            <a:solidFill>
              <a:srgbClr val="000000"/>
            </a:solidFill>
            <a:ln w="9525">
              <a:solidFill>
                <a:srgbClr val="000000"/>
              </a:solidFill>
              <a:round/>
              <a:headEnd/>
              <a:tailEnd/>
            </a:ln>
            <a:extLst/>
          </p:spPr>
          <p:txBody>
            <a:bodyPr/>
            <a:lstStyle/>
            <a:p>
              <a:endParaRPr lang="en-US"/>
            </a:p>
          </p:txBody>
        </p:sp>
        <p:sp>
          <p:nvSpPr>
            <p:cNvPr id="34" name="Freeform 56"/>
            <p:cNvSpPr>
              <a:spLocks/>
            </p:cNvSpPr>
            <p:nvPr/>
          </p:nvSpPr>
          <p:spPr bwMode="auto">
            <a:xfrm>
              <a:off x="5081" y="1004"/>
              <a:ext cx="57" cy="96"/>
            </a:xfrm>
            <a:custGeom>
              <a:avLst/>
              <a:gdLst>
                <a:gd name="T0" fmla="*/ 120 w 227"/>
                <a:gd name="T1" fmla="*/ 59 h 382"/>
                <a:gd name="T2" fmla="*/ 116 w 227"/>
                <a:gd name="T3" fmla="*/ 125 h 382"/>
                <a:gd name="T4" fmla="*/ 119 w 227"/>
                <a:gd name="T5" fmla="*/ 190 h 382"/>
                <a:gd name="T6" fmla="*/ 141 w 227"/>
                <a:gd name="T7" fmla="*/ 272 h 382"/>
                <a:gd name="T8" fmla="*/ 161 w 227"/>
                <a:gd name="T9" fmla="*/ 310 h 382"/>
                <a:gd name="T10" fmla="*/ 190 w 227"/>
                <a:gd name="T11" fmla="*/ 343 h 382"/>
                <a:gd name="T12" fmla="*/ 224 w 227"/>
                <a:gd name="T13" fmla="*/ 368 h 382"/>
                <a:gd name="T14" fmla="*/ 227 w 227"/>
                <a:gd name="T15" fmla="*/ 379 h 382"/>
                <a:gd name="T16" fmla="*/ 215 w 227"/>
                <a:gd name="T17" fmla="*/ 382 h 382"/>
                <a:gd name="T18" fmla="*/ 100 w 227"/>
                <a:gd name="T19" fmla="*/ 305 h 382"/>
                <a:gd name="T20" fmla="*/ 31 w 227"/>
                <a:gd name="T21" fmla="*/ 187 h 382"/>
                <a:gd name="T22" fmla="*/ 0 w 227"/>
                <a:gd name="T23" fmla="*/ 32 h 382"/>
                <a:gd name="T24" fmla="*/ 20 w 227"/>
                <a:gd name="T25" fmla="*/ 2 h 382"/>
                <a:gd name="T26" fmla="*/ 62 w 227"/>
                <a:gd name="T27" fmla="*/ 0 h 382"/>
                <a:gd name="T28" fmla="*/ 102 w 227"/>
                <a:gd name="T29" fmla="*/ 21 h 382"/>
                <a:gd name="T30" fmla="*/ 120 w 227"/>
                <a:gd name="T31" fmla="*/ 59 h 382"/>
                <a:gd name="T32" fmla="*/ 120 w 227"/>
                <a:gd name="T33" fmla="*/ 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382">
                  <a:moveTo>
                    <a:pt x="120" y="59"/>
                  </a:moveTo>
                  <a:lnTo>
                    <a:pt x="116" y="125"/>
                  </a:lnTo>
                  <a:lnTo>
                    <a:pt x="119" y="190"/>
                  </a:lnTo>
                  <a:lnTo>
                    <a:pt x="141" y="272"/>
                  </a:lnTo>
                  <a:lnTo>
                    <a:pt x="161" y="310"/>
                  </a:lnTo>
                  <a:lnTo>
                    <a:pt x="190" y="343"/>
                  </a:lnTo>
                  <a:lnTo>
                    <a:pt x="224" y="368"/>
                  </a:lnTo>
                  <a:lnTo>
                    <a:pt x="227" y="379"/>
                  </a:lnTo>
                  <a:lnTo>
                    <a:pt x="215" y="382"/>
                  </a:lnTo>
                  <a:lnTo>
                    <a:pt x="100" y="305"/>
                  </a:lnTo>
                  <a:lnTo>
                    <a:pt x="31" y="187"/>
                  </a:lnTo>
                  <a:lnTo>
                    <a:pt x="0" y="32"/>
                  </a:lnTo>
                  <a:lnTo>
                    <a:pt x="20" y="2"/>
                  </a:lnTo>
                  <a:lnTo>
                    <a:pt x="62" y="0"/>
                  </a:lnTo>
                  <a:lnTo>
                    <a:pt x="102" y="21"/>
                  </a:lnTo>
                  <a:lnTo>
                    <a:pt x="120" y="59"/>
                  </a:lnTo>
                  <a:lnTo>
                    <a:pt x="120" y="59"/>
                  </a:lnTo>
                  <a:close/>
                </a:path>
              </a:pathLst>
            </a:custGeom>
            <a:solidFill>
              <a:srgbClr val="000000"/>
            </a:solidFill>
            <a:ln w="9525">
              <a:solidFill>
                <a:srgbClr val="000000"/>
              </a:solidFill>
              <a:round/>
              <a:headEnd/>
              <a:tailEnd/>
            </a:ln>
            <a:extLst/>
          </p:spPr>
          <p:txBody>
            <a:bodyPr/>
            <a:lstStyle/>
            <a:p>
              <a:endParaRPr lang="en-US"/>
            </a:p>
          </p:txBody>
        </p:sp>
        <p:sp>
          <p:nvSpPr>
            <p:cNvPr id="35" name="Freeform 57"/>
            <p:cNvSpPr>
              <a:spLocks/>
            </p:cNvSpPr>
            <p:nvPr/>
          </p:nvSpPr>
          <p:spPr bwMode="auto">
            <a:xfrm>
              <a:off x="5417" y="1087"/>
              <a:ext cx="43" cy="57"/>
            </a:xfrm>
            <a:custGeom>
              <a:avLst/>
              <a:gdLst>
                <a:gd name="T0" fmla="*/ 84 w 174"/>
                <a:gd name="T1" fmla="*/ 13 h 229"/>
                <a:gd name="T2" fmla="*/ 95 w 174"/>
                <a:gd name="T3" fmla="*/ 93 h 229"/>
                <a:gd name="T4" fmla="*/ 110 w 174"/>
                <a:gd name="T5" fmla="*/ 160 h 229"/>
                <a:gd name="T6" fmla="*/ 141 w 174"/>
                <a:gd name="T7" fmla="*/ 195 h 229"/>
                <a:gd name="T8" fmla="*/ 174 w 174"/>
                <a:gd name="T9" fmla="*/ 228 h 229"/>
                <a:gd name="T10" fmla="*/ 148 w 174"/>
                <a:gd name="T11" fmla="*/ 229 h 229"/>
                <a:gd name="T12" fmla="*/ 67 w 174"/>
                <a:gd name="T13" fmla="*/ 186 h 229"/>
                <a:gd name="T14" fmla="*/ 14 w 174"/>
                <a:gd name="T15" fmla="*/ 108 h 229"/>
                <a:gd name="T16" fmla="*/ 13 w 174"/>
                <a:gd name="T17" fmla="*/ 99 h 229"/>
                <a:gd name="T18" fmla="*/ 0 w 174"/>
                <a:gd name="T19" fmla="*/ 33 h 229"/>
                <a:gd name="T20" fmla="*/ 10 w 174"/>
                <a:gd name="T21" fmla="*/ 11 h 229"/>
                <a:gd name="T22" fmla="*/ 37 w 174"/>
                <a:gd name="T23" fmla="*/ 0 h 229"/>
                <a:gd name="T24" fmla="*/ 84 w 174"/>
                <a:gd name="T25" fmla="*/ 13 h 229"/>
                <a:gd name="T26" fmla="*/ 84 w 174"/>
                <a:gd name="T2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29">
                  <a:moveTo>
                    <a:pt x="84" y="13"/>
                  </a:moveTo>
                  <a:lnTo>
                    <a:pt x="95" y="93"/>
                  </a:lnTo>
                  <a:lnTo>
                    <a:pt x="110" y="160"/>
                  </a:lnTo>
                  <a:lnTo>
                    <a:pt x="141" y="195"/>
                  </a:lnTo>
                  <a:lnTo>
                    <a:pt x="174" y="228"/>
                  </a:lnTo>
                  <a:lnTo>
                    <a:pt x="148" y="229"/>
                  </a:lnTo>
                  <a:lnTo>
                    <a:pt x="67" y="186"/>
                  </a:lnTo>
                  <a:lnTo>
                    <a:pt x="14" y="108"/>
                  </a:lnTo>
                  <a:lnTo>
                    <a:pt x="13" y="99"/>
                  </a:lnTo>
                  <a:lnTo>
                    <a:pt x="0" y="33"/>
                  </a:lnTo>
                  <a:lnTo>
                    <a:pt x="10" y="11"/>
                  </a:lnTo>
                  <a:lnTo>
                    <a:pt x="37" y="0"/>
                  </a:lnTo>
                  <a:lnTo>
                    <a:pt x="84" y="13"/>
                  </a:lnTo>
                  <a:lnTo>
                    <a:pt x="84" y="13"/>
                  </a:lnTo>
                  <a:close/>
                </a:path>
              </a:pathLst>
            </a:custGeom>
            <a:solidFill>
              <a:srgbClr val="000000"/>
            </a:solidFill>
            <a:ln w="9525">
              <a:solidFill>
                <a:srgbClr val="000000"/>
              </a:solidFill>
              <a:round/>
              <a:headEnd/>
              <a:tailEnd/>
            </a:ln>
            <a:extLst/>
          </p:spPr>
          <p:txBody>
            <a:bodyPr/>
            <a:lstStyle/>
            <a:p>
              <a:endParaRPr lang="en-US"/>
            </a:p>
          </p:txBody>
        </p:sp>
        <p:sp>
          <p:nvSpPr>
            <p:cNvPr id="36" name="Freeform 58"/>
            <p:cNvSpPr>
              <a:spLocks/>
            </p:cNvSpPr>
            <p:nvPr/>
          </p:nvSpPr>
          <p:spPr bwMode="auto">
            <a:xfrm>
              <a:off x="5034" y="833"/>
              <a:ext cx="369" cy="300"/>
            </a:xfrm>
            <a:custGeom>
              <a:avLst/>
              <a:gdLst>
                <a:gd name="T0" fmla="*/ 73 w 1476"/>
                <a:gd name="T1" fmla="*/ 707 h 1199"/>
                <a:gd name="T2" fmla="*/ 135 w 1476"/>
                <a:gd name="T3" fmla="*/ 877 h 1199"/>
                <a:gd name="T4" fmla="*/ 183 w 1476"/>
                <a:gd name="T5" fmla="*/ 963 h 1199"/>
                <a:gd name="T6" fmla="*/ 262 w 1476"/>
                <a:gd name="T7" fmla="*/ 1048 h 1199"/>
                <a:gd name="T8" fmla="*/ 363 w 1476"/>
                <a:gd name="T9" fmla="*/ 1088 h 1199"/>
                <a:gd name="T10" fmla="*/ 585 w 1476"/>
                <a:gd name="T11" fmla="*/ 1059 h 1199"/>
                <a:gd name="T12" fmla="*/ 735 w 1476"/>
                <a:gd name="T13" fmla="*/ 963 h 1199"/>
                <a:gd name="T14" fmla="*/ 834 w 1476"/>
                <a:gd name="T15" fmla="*/ 826 h 1199"/>
                <a:gd name="T16" fmla="*/ 847 w 1476"/>
                <a:gd name="T17" fmla="*/ 639 h 1199"/>
                <a:gd name="T18" fmla="*/ 794 w 1476"/>
                <a:gd name="T19" fmla="*/ 364 h 1199"/>
                <a:gd name="T20" fmla="*/ 820 w 1476"/>
                <a:gd name="T21" fmla="*/ 154 h 1199"/>
                <a:gd name="T22" fmla="*/ 875 w 1476"/>
                <a:gd name="T23" fmla="*/ 86 h 1199"/>
                <a:gd name="T24" fmla="*/ 970 w 1476"/>
                <a:gd name="T25" fmla="*/ 35 h 1199"/>
                <a:gd name="T26" fmla="*/ 1158 w 1476"/>
                <a:gd name="T27" fmla="*/ 0 h 1199"/>
                <a:gd name="T28" fmla="*/ 1404 w 1476"/>
                <a:gd name="T29" fmla="*/ 41 h 1199"/>
                <a:gd name="T30" fmla="*/ 1476 w 1476"/>
                <a:gd name="T31" fmla="*/ 163 h 1199"/>
                <a:gd name="T32" fmla="*/ 1442 w 1476"/>
                <a:gd name="T33" fmla="*/ 203 h 1199"/>
                <a:gd name="T34" fmla="*/ 1404 w 1476"/>
                <a:gd name="T35" fmla="*/ 155 h 1199"/>
                <a:gd name="T36" fmla="*/ 1286 w 1476"/>
                <a:gd name="T37" fmla="*/ 93 h 1199"/>
                <a:gd name="T38" fmla="*/ 1070 w 1476"/>
                <a:gd name="T39" fmla="*/ 76 h 1199"/>
                <a:gd name="T40" fmla="*/ 895 w 1476"/>
                <a:gd name="T41" fmla="*/ 155 h 1199"/>
                <a:gd name="T42" fmla="*/ 841 w 1476"/>
                <a:gd name="T43" fmla="*/ 323 h 1199"/>
                <a:gd name="T44" fmla="*/ 892 w 1476"/>
                <a:gd name="T45" fmla="*/ 618 h 1199"/>
                <a:gd name="T46" fmla="*/ 895 w 1476"/>
                <a:gd name="T47" fmla="*/ 926 h 1199"/>
                <a:gd name="T48" fmla="*/ 842 w 1476"/>
                <a:gd name="T49" fmla="*/ 1029 h 1199"/>
                <a:gd name="T50" fmla="*/ 781 w 1476"/>
                <a:gd name="T51" fmla="*/ 1091 h 1199"/>
                <a:gd name="T52" fmla="*/ 697 w 1476"/>
                <a:gd name="T53" fmla="*/ 1146 h 1199"/>
                <a:gd name="T54" fmla="*/ 576 w 1476"/>
                <a:gd name="T55" fmla="*/ 1192 h 1199"/>
                <a:gd name="T56" fmla="*/ 356 w 1476"/>
                <a:gd name="T57" fmla="*/ 1176 h 1199"/>
                <a:gd name="T58" fmla="*/ 168 w 1476"/>
                <a:gd name="T59" fmla="*/ 1057 h 1199"/>
                <a:gd name="T60" fmla="*/ 94 w 1476"/>
                <a:gd name="T61" fmla="*/ 951 h 1199"/>
                <a:gd name="T62" fmla="*/ 18 w 1476"/>
                <a:gd name="T63" fmla="*/ 799 h 1199"/>
                <a:gd name="T64" fmla="*/ 8 w 1476"/>
                <a:gd name="T65" fmla="*/ 602 h 1199"/>
                <a:gd name="T66" fmla="*/ 45 w 1476"/>
                <a:gd name="T67" fmla="*/ 61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6" h="1199">
                  <a:moveTo>
                    <a:pt x="45" y="614"/>
                  </a:moveTo>
                  <a:lnTo>
                    <a:pt x="73" y="707"/>
                  </a:lnTo>
                  <a:lnTo>
                    <a:pt x="102" y="793"/>
                  </a:lnTo>
                  <a:lnTo>
                    <a:pt x="135" y="877"/>
                  </a:lnTo>
                  <a:lnTo>
                    <a:pt x="157" y="919"/>
                  </a:lnTo>
                  <a:lnTo>
                    <a:pt x="183" y="963"/>
                  </a:lnTo>
                  <a:lnTo>
                    <a:pt x="219" y="1012"/>
                  </a:lnTo>
                  <a:lnTo>
                    <a:pt x="262" y="1048"/>
                  </a:lnTo>
                  <a:lnTo>
                    <a:pt x="310" y="1073"/>
                  </a:lnTo>
                  <a:lnTo>
                    <a:pt x="363" y="1088"/>
                  </a:lnTo>
                  <a:lnTo>
                    <a:pt x="472" y="1090"/>
                  </a:lnTo>
                  <a:lnTo>
                    <a:pt x="585" y="1059"/>
                  </a:lnTo>
                  <a:lnTo>
                    <a:pt x="689" y="1000"/>
                  </a:lnTo>
                  <a:lnTo>
                    <a:pt x="735" y="963"/>
                  </a:lnTo>
                  <a:lnTo>
                    <a:pt x="775" y="922"/>
                  </a:lnTo>
                  <a:lnTo>
                    <a:pt x="834" y="826"/>
                  </a:lnTo>
                  <a:lnTo>
                    <a:pt x="855" y="722"/>
                  </a:lnTo>
                  <a:lnTo>
                    <a:pt x="847" y="639"/>
                  </a:lnTo>
                  <a:lnTo>
                    <a:pt x="830" y="550"/>
                  </a:lnTo>
                  <a:lnTo>
                    <a:pt x="794" y="364"/>
                  </a:lnTo>
                  <a:lnTo>
                    <a:pt x="803" y="191"/>
                  </a:lnTo>
                  <a:lnTo>
                    <a:pt x="820" y="154"/>
                  </a:lnTo>
                  <a:lnTo>
                    <a:pt x="843" y="119"/>
                  </a:lnTo>
                  <a:lnTo>
                    <a:pt x="875" y="86"/>
                  </a:lnTo>
                  <a:lnTo>
                    <a:pt x="917" y="59"/>
                  </a:lnTo>
                  <a:lnTo>
                    <a:pt x="970" y="35"/>
                  </a:lnTo>
                  <a:lnTo>
                    <a:pt x="1029" y="17"/>
                  </a:lnTo>
                  <a:lnTo>
                    <a:pt x="1158" y="0"/>
                  </a:lnTo>
                  <a:lnTo>
                    <a:pt x="1289" y="8"/>
                  </a:lnTo>
                  <a:lnTo>
                    <a:pt x="1404" y="41"/>
                  </a:lnTo>
                  <a:lnTo>
                    <a:pt x="1459" y="94"/>
                  </a:lnTo>
                  <a:lnTo>
                    <a:pt x="1476" y="163"/>
                  </a:lnTo>
                  <a:lnTo>
                    <a:pt x="1466" y="210"/>
                  </a:lnTo>
                  <a:lnTo>
                    <a:pt x="1442" y="203"/>
                  </a:lnTo>
                  <a:lnTo>
                    <a:pt x="1424" y="177"/>
                  </a:lnTo>
                  <a:lnTo>
                    <a:pt x="1404" y="155"/>
                  </a:lnTo>
                  <a:lnTo>
                    <a:pt x="1349" y="119"/>
                  </a:lnTo>
                  <a:lnTo>
                    <a:pt x="1286" y="93"/>
                  </a:lnTo>
                  <a:lnTo>
                    <a:pt x="1215" y="77"/>
                  </a:lnTo>
                  <a:lnTo>
                    <a:pt x="1070" y="76"/>
                  </a:lnTo>
                  <a:lnTo>
                    <a:pt x="948" y="114"/>
                  </a:lnTo>
                  <a:lnTo>
                    <a:pt x="895" y="155"/>
                  </a:lnTo>
                  <a:lnTo>
                    <a:pt x="862" y="203"/>
                  </a:lnTo>
                  <a:lnTo>
                    <a:pt x="841" y="323"/>
                  </a:lnTo>
                  <a:lnTo>
                    <a:pt x="860" y="465"/>
                  </a:lnTo>
                  <a:lnTo>
                    <a:pt x="892" y="618"/>
                  </a:lnTo>
                  <a:lnTo>
                    <a:pt x="912" y="775"/>
                  </a:lnTo>
                  <a:lnTo>
                    <a:pt x="895" y="926"/>
                  </a:lnTo>
                  <a:lnTo>
                    <a:pt x="864" y="995"/>
                  </a:lnTo>
                  <a:lnTo>
                    <a:pt x="842" y="1029"/>
                  </a:lnTo>
                  <a:lnTo>
                    <a:pt x="815" y="1060"/>
                  </a:lnTo>
                  <a:lnTo>
                    <a:pt x="781" y="1091"/>
                  </a:lnTo>
                  <a:lnTo>
                    <a:pt x="742" y="1119"/>
                  </a:lnTo>
                  <a:lnTo>
                    <a:pt x="697" y="1146"/>
                  </a:lnTo>
                  <a:lnTo>
                    <a:pt x="646" y="1171"/>
                  </a:lnTo>
                  <a:lnTo>
                    <a:pt x="576" y="1192"/>
                  </a:lnTo>
                  <a:lnTo>
                    <a:pt x="503" y="1199"/>
                  </a:lnTo>
                  <a:lnTo>
                    <a:pt x="356" y="1176"/>
                  </a:lnTo>
                  <a:lnTo>
                    <a:pt x="223" y="1108"/>
                  </a:lnTo>
                  <a:lnTo>
                    <a:pt x="168" y="1057"/>
                  </a:lnTo>
                  <a:lnTo>
                    <a:pt x="124" y="999"/>
                  </a:lnTo>
                  <a:lnTo>
                    <a:pt x="94" y="951"/>
                  </a:lnTo>
                  <a:lnTo>
                    <a:pt x="66" y="901"/>
                  </a:lnTo>
                  <a:lnTo>
                    <a:pt x="18" y="799"/>
                  </a:lnTo>
                  <a:lnTo>
                    <a:pt x="0" y="620"/>
                  </a:lnTo>
                  <a:lnTo>
                    <a:pt x="8" y="602"/>
                  </a:lnTo>
                  <a:lnTo>
                    <a:pt x="20" y="594"/>
                  </a:lnTo>
                  <a:lnTo>
                    <a:pt x="45" y="614"/>
                  </a:lnTo>
                  <a:lnTo>
                    <a:pt x="45" y="614"/>
                  </a:lnTo>
                  <a:close/>
                </a:path>
              </a:pathLst>
            </a:custGeom>
            <a:solidFill>
              <a:srgbClr val="000000"/>
            </a:solidFill>
            <a:ln w="9525">
              <a:solidFill>
                <a:srgbClr val="000000"/>
              </a:solidFill>
              <a:round/>
              <a:headEnd/>
              <a:tailEnd/>
            </a:ln>
            <a:extLst/>
          </p:spPr>
          <p:txBody>
            <a:bodyPr/>
            <a:lstStyle/>
            <a:p>
              <a:endParaRPr lang="en-US"/>
            </a:p>
          </p:txBody>
        </p:sp>
        <p:sp>
          <p:nvSpPr>
            <p:cNvPr id="37" name="Freeform 59"/>
            <p:cNvSpPr>
              <a:spLocks/>
            </p:cNvSpPr>
            <p:nvPr/>
          </p:nvSpPr>
          <p:spPr bwMode="auto">
            <a:xfrm>
              <a:off x="5343" y="719"/>
              <a:ext cx="61" cy="135"/>
            </a:xfrm>
            <a:custGeom>
              <a:avLst/>
              <a:gdLst>
                <a:gd name="T0" fmla="*/ 0 w 247"/>
                <a:gd name="T1" fmla="*/ 0 h 538"/>
                <a:gd name="T2" fmla="*/ 75 w 247"/>
                <a:gd name="T3" fmla="*/ 178 h 538"/>
                <a:gd name="T4" fmla="*/ 158 w 247"/>
                <a:gd name="T5" fmla="*/ 290 h 538"/>
                <a:gd name="T6" fmla="*/ 242 w 247"/>
                <a:gd name="T7" fmla="*/ 538 h 538"/>
                <a:gd name="T8" fmla="*/ 247 w 247"/>
                <a:gd name="T9" fmla="*/ 457 h 538"/>
                <a:gd name="T10" fmla="*/ 207 w 247"/>
                <a:gd name="T11" fmla="*/ 263 h 538"/>
                <a:gd name="T12" fmla="*/ 119 w 247"/>
                <a:gd name="T13" fmla="*/ 135 h 538"/>
                <a:gd name="T14" fmla="*/ 0 w 247"/>
                <a:gd name="T15" fmla="*/ 0 h 538"/>
                <a:gd name="T16" fmla="*/ 0 w 247"/>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538">
                  <a:moveTo>
                    <a:pt x="0" y="0"/>
                  </a:moveTo>
                  <a:lnTo>
                    <a:pt x="75" y="178"/>
                  </a:lnTo>
                  <a:lnTo>
                    <a:pt x="158" y="290"/>
                  </a:lnTo>
                  <a:lnTo>
                    <a:pt x="242" y="538"/>
                  </a:lnTo>
                  <a:lnTo>
                    <a:pt x="247" y="457"/>
                  </a:lnTo>
                  <a:lnTo>
                    <a:pt x="207" y="263"/>
                  </a:lnTo>
                  <a:lnTo>
                    <a:pt x="119" y="135"/>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38" name="Freeform 60"/>
            <p:cNvSpPr>
              <a:spLocks/>
            </p:cNvSpPr>
            <p:nvPr/>
          </p:nvSpPr>
          <p:spPr bwMode="auto">
            <a:xfrm>
              <a:off x="4992" y="697"/>
              <a:ext cx="410" cy="279"/>
            </a:xfrm>
            <a:custGeom>
              <a:avLst/>
              <a:gdLst>
                <a:gd name="T0" fmla="*/ 23 w 1641"/>
                <a:gd name="T1" fmla="*/ 570 h 1118"/>
                <a:gd name="T2" fmla="*/ 65 w 1641"/>
                <a:gd name="T3" fmla="*/ 722 h 1118"/>
                <a:gd name="T4" fmla="*/ 111 w 1641"/>
                <a:gd name="T5" fmla="*/ 813 h 1118"/>
                <a:gd name="T6" fmla="*/ 172 w 1641"/>
                <a:gd name="T7" fmla="*/ 896 h 1118"/>
                <a:gd name="T8" fmla="*/ 245 w 1641"/>
                <a:gd name="T9" fmla="*/ 963 h 1118"/>
                <a:gd name="T10" fmla="*/ 333 w 1641"/>
                <a:gd name="T11" fmla="*/ 1012 h 1118"/>
                <a:gd name="T12" fmla="*/ 488 w 1641"/>
                <a:gd name="T13" fmla="*/ 1042 h 1118"/>
                <a:gd name="T14" fmla="*/ 718 w 1641"/>
                <a:gd name="T15" fmla="*/ 945 h 1118"/>
                <a:gd name="T16" fmla="*/ 788 w 1641"/>
                <a:gd name="T17" fmla="*/ 736 h 1118"/>
                <a:gd name="T18" fmla="*/ 728 w 1641"/>
                <a:gd name="T19" fmla="*/ 361 h 1118"/>
                <a:gd name="T20" fmla="*/ 766 w 1641"/>
                <a:gd name="T21" fmla="*/ 186 h 1118"/>
                <a:gd name="T22" fmla="*/ 860 w 1641"/>
                <a:gd name="T23" fmla="*/ 81 h 1118"/>
                <a:gd name="T24" fmla="*/ 983 w 1641"/>
                <a:gd name="T25" fmla="*/ 17 h 1118"/>
                <a:gd name="T26" fmla="*/ 1184 w 1641"/>
                <a:gd name="T27" fmla="*/ 0 h 1118"/>
                <a:gd name="T28" fmla="*/ 1437 w 1641"/>
                <a:gd name="T29" fmla="*/ 104 h 1118"/>
                <a:gd name="T30" fmla="*/ 1537 w 1641"/>
                <a:gd name="T31" fmla="*/ 201 h 1118"/>
                <a:gd name="T32" fmla="*/ 1641 w 1641"/>
                <a:gd name="T33" fmla="*/ 462 h 1118"/>
                <a:gd name="T34" fmla="*/ 1616 w 1641"/>
                <a:gd name="T35" fmla="*/ 404 h 1118"/>
                <a:gd name="T36" fmla="*/ 1567 w 1641"/>
                <a:gd name="T37" fmla="*/ 295 h 1118"/>
                <a:gd name="T38" fmla="*/ 1485 w 1641"/>
                <a:gd name="T39" fmla="*/ 204 h 1118"/>
                <a:gd name="T40" fmla="*/ 1382 w 1641"/>
                <a:gd name="T41" fmla="*/ 132 h 1118"/>
                <a:gd name="T42" fmla="*/ 1264 w 1641"/>
                <a:gd name="T43" fmla="*/ 85 h 1118"/>
                <a:gd name="T44" fmla="*/ 1082 w 1641"/>
                <a:gd name="T45" fmla="*/ 68 h 1118"/>
                <a:gd name="T46" fmla="*/ 877 w 1641"/>
                <a:gd name="T47" fmla="*/ 166 h 1118"/>
                <a:gd name="T48" fmla="*/ 790 w 1641"/>
                <a:gd name="T49" fmla="*/ 328 h 1118"/>
                <a:gd name="T50" fmla="*/ 801 w 1641"/>
                <a:gd name="T51" fmla="*/ 481 h 1118"/>
                <a:gd name="T52" fmla="*/ 828 w 1641"/>
                <a:gd name="T53" fmla="*/ 888 h 1118"/>
                <a:gd name="T54" fmla="*/ 790 w 1641"/>
                <a:gd name="T55" fmla="*/ 962 h 1118"/>
                <a:gd name="T56" fmla="*/ 741 w 1641"/>
                <a:gd name="T57" fmla="*/ 1022 h 1118"/>
                <a:gd name="T58" fmla="*/ 650 w 1641"/>
                <a:gd name="T59" fmla="*/ 1086 h 1118"/>
                <a:gd name="T60" fmla="*/ 545 w 1641"/>
                <a:gd name="T61" fmla="*/ 1118 h 1118"/>
                <a:gd name="T62" fmla="*/ 319 w 1641"/>
                <a:gd name="T63" fmla="*/ 1082 h 1118"/>
                <a:gd name="T64" fmla="*/ 181 w 1641"/>
                <a:gd name="T65" fmla="*/ 982 h 1118"/>
                <a:gd name="T66" fmla="*/ 71 w 1641"/>
                <a:gd name="T67" fmla="*/ 824 h 1118"/>
                <a:gd name="T68" fmla="*/ 0 w 1641"/>
                <a:gd name="T69" fmla="*/ 468 h 1118"/>
                <a:gd name="T70" fmla="*/ 16 w 1641"/>
                <a:gd name="T71" fmla="*/ 46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1" h="1118">
                  <a:moveTo>
                    <a:pt x="16" y="468"/>
                  </a:moveTo>
                  <a:lnTo>
                    <a:pt x="23" y="570"/>
                  </a:lnTo>
                  <a:lnTo>
                    <a:pt x="48" y="671"/>
                  </a:lnTo>
                  <a:lnTo>
                    <a:pt x="65" y="722"/>
                  </a:lnTo>
                  <a:lnTo>
                    <a:pt x="87" y="768"/>
                  </a:lnTo>
                  <a:lnTo>
                    <a:pt x="111" y="813"/>
                  </a:lnTo>
                  <a:lnTo>
                    <a:pt x="140" y="856"/>
                  </a:lnTo>
                  <a:lnTo>
                    <a:pt x="172" y="896"/>
                  </a:lnTo>
                  <a:lnTo>
                    <a:pt x="207" y="931"/>
                  </a:lnTo>
                  <a:lnTo>
                    <a:pt x="245" y="963"/>
                  </a:lnTo>
                  <a:lnTo>
                    <a:pt x="288" y="990"/>
                  </a:lnTo>
                  <a:lnTo>
                    <a:pt x="333" y="1012"/>
                  </a:lnTo>
                  <a:lnTo>
                    <a:pt x="382" y="1027"/>
                  </a:lnTo>
                  <a:lnTo>
                    <a:pt x="488" y="1042"/>
                  </a:lnTo>
                  <a:lnTo>
                    <a:pt x="590" y="1022"/>
                  </a:lnTo>
                  <a:lnTo>
                    <a:pt x="718" y="945"/>
                  </a:lnTo>
                  <a:lnTo>
                    <a:pt x="776" y="848"/>
                  </a:lnTo>
                  <a:lnTo>
                    <a:pt x="788" y="736"/>
                  </a:lnTo>
                  <a:lnTo>
                    <a:pt x="771" y="613"/>
                  </a:lnTo>
                  <a:lnTo>
                    <a:pt x="728" y="361"/>
                  </a:lnTo>
                  <a:lnTo>
                    <a:pt x="743" y="241"/>
                  </a:lnTo>
                  <a:lnTo>
                    <a:pt x="766" y="186"/>
                  </a:lnTo>
                  <a:lnTo>
                    <a:pt x="805" y="133"/>
                  </a:lnTo>
                  <a:lnTo>
                    <a:pt x="860" y="81"/>
                  </a:lnTo>
                  <a:lnTo>
                    <a:pt x="920" y="44"/>
                  </a:lnTo>
                  <a:lnTo>
                    <a:pt x="983" y="17"/>
                  </a:lnTo>
                  <a:lnTo>
                    <a:pt x="1049" y="1"/>
                  </a:lnTo>
                  <a:lnTo>
                    <a:pt x="1184" y="0"/>
                  </a:lnTo>
                  <a:lnTo>
                    <a:pt x="1316" y="36"/>
                  </a:lnTo>
                  <a:lnTo>
                    <a:pt x="1437" y="104"/>
                  </a:lnTo>
                  <a:lnTo>
                    <a:pt x="1490" y="151"/>
                  </a:lnTo>
                  <a:lnTo>
                    <a:pt x="1537" y="201"/>
                  </a:lnTo>
                  <a:lnTo>
                    <a:pt x="1608" y="323"/>
                  </a:lnTo>
                  <a:lnTo>
                    <a:pt x="1641" y="462"/>
                  </a:lnTo>
                  <a:lnTo>
                    <a:pt x="1626" y="462"/>
                  </a:lnTo>
                  <a:lnTo>
                    <a:pt x="1616" y="404"/>
                  </a:lnTo>
                  <a:lnTo>
                    <a:pt x="1595" y="347"/>
                  </a:lnTo>
                  <a:lnTo>
                    <a:pt x="1567" y="295"/>
                  </a:lnTo>
                  <a:lnTo>
                    <a:pt x="1529" y="246"/>
                  </a:lnTo>
                  <a:lnTo>
                    <a:pt x="1485" y="204"/>
                  </a:lnTo>
                  <a:lnTo>
                    <a:pt x="1436" y="165"/>
                  </a:lnTo>
                  <a:lnTo>
                    <a:pt x="1382" y="132"/>
                  </a:lnTo>
                  <a:lnTo>
                    <a:pt x="1324" y="106"/>
                  </a:lnTo>
                  <a:lnTo>
                    <a:pt x="1264" y="85"/>
                  </a:lnTo>
                  <a:lnTo>
                    <a:pt x="1204" y="72"/>
                  </a:lnTo>
                  <a:lnTo>
                    <a:pt x="1082" y="68"/>
                  </a:lnTo>
                  <a:lnTo>
                    <a:pt x="971" y="98"/>
                  </a:lnTo>
                  <a:lnTo>
                    <a:pt x="877" y="166"/>
                  </a:lnTo>
                  <a:lnTo>
                    <a:pt x="818" y="249"/>
                  </a:lnTo>
                  <a:lnTo>
                    <a:pt x="790" y="328"/>
                  </a:lnTo>
                  <a:lnTo>
                    <a:pt x="788" y="405"/>
                  </a:lnTo>
                  <a:lnTo>
                    <a:pt x="801" y="481"/>
                  </a:lnTo>
                  <a:lnTo>
                    <a:pt x="852" y="800"/>
                  </a:lnTo>
                  <a:lnTo>
                    <a:pt x="828" y="888"/>
                  </a:lnTo>
                  <a:lnTo>
                    <a:pt x="811" y="927"/>
                  </a:lnTo>
                  <a:lnTo>
                    <a:pt x="790" y="962"/>
                  </a:lnTo>
                  <a:lnTo>
                    <a:pt x="767" y="994"/>
                  </a:lnTo>
                  <a:lnTo>
                    <a:pt x="741" y="1022"/>
                  </a:lnTo>
                  <a:lnTo>
                    <a:pt x="682" y="1069"/>
                  </a:lnTo>
                  <a:lnTo>
                    <a:pt x="650" y="1086"/>
                  </a:lnTo>
                  <a:lnTo>
                    <a:pt x="616" y="1100"/>
                  </a:lnTo>
                  <a:lnTo>
                    <a:pt x="545" y="1118"/>
                  </a:lnTo>
                  <a:lnTo>
                    <a:pt x="394" y="1108"/>
                  </a:lnTo>
                  <a:lnTo>
                    <a:pt x="319" y="1082"/>
                  </a:lnTo>
                  <a:lnTo>
                    <a:pt x="247" y="1039"/>
                  </a:lnTo>
                  <a:lnTo>
                    <a:pt x="181" y="982"/>
                  </a:lnTo>
                  <a:lnTo>
                    <a:pt x="121" y="911"/>
                  </a:lnTo>
                  <a:lnTo>
                    <a:pt x="71" y="824"/>
                  </a:lnTo>
                  <a:lnTo>
                    <a:pt x="32" y="720"/>
                  </a:lnTo>
                  <a:lnTo>
                    <a:pt x="0" y="468"/>
                  </a:lnTo>
                  <a:lnTo>
                    <a:pt x="16" y="468"/>
                  </a:lnTo>
                  <a:lnTo>
                    <a:pt x="16" y="468"/>
                  </a:lnTo>
                  <a:close/>
                </a:path>
              </a:pathLst>
            </a:custGeom>
            <a:solidFill>
              <a:srgbClr val="000000"/>
            </a:solidFill>
            <a:ln w="9525">
              <a:solidFill>
                <a:srgbClr val="000000"/>
              </a:solidFill>
              <a:round/>
              <a:headEnd/>
              <a:tailEnd/>
            </a:ln>
            <a:extLst/>
          </p:spPr>
          <p:txBody>
            <a:bodyPr/>
            <a:lstStyle/>
            <a:p>
              <a:endParaRPr lang="en-US"/>
            </a:p>
          </p:txBody>
        </p:sp>
        <p:sp>
          <p:nvSpPr>
            <p:cNvPr id="39" name="Freeform 61"/>
            <p:cNvSpPr>
              <a:spLocks/>
            </p:cNvSpPr>
            <p:nvPr/>
          </p:nvSpPr>
          <p:spPr bwMode="auto">
            <a:xfrm>
              <a:off x="5186" y="734"/>
              <a:ext cx="197" cy="123"/>
            </a:xfrm>
            <a:custGeom>
              <a:avLst/>
              <a:gdLst>
                <a:gd name="T0" fmla="*/ 36 w 789"/>
                <a:gd name="T1" fmla="*/ 493 h 493"/>
                <a:gd name="T2" fmla="*/ 0 w 789"/>
                <a:gd name="T3" fmla="*/ 342 h 493"/>
                <a:gd name="T4" fmla="*/ 5 w 789"/>
                <a:gd name="T5" fmla="*/ 275 h 493"/>
                <a:gd name="T6" fmla="*/ 24 w 789"/>
                <a:gd name="T7" fmla="*/ 213 h 493"/>
                <a:gd name="T8" fmla="*/ 55 w 789"/>
                <a:gd name="T9" fmla="*/ 157 h 493"/>
                <a:gd name="T10" fmla="*/ 97 w 789"/>
                <a:gd name="T11" fmla="*/ 109 h 493"/>
                <a:gd name="T12" fmla="*/ 148 w 789"/>
                <a:gd name="T13" fmla="*/ 68 h 493"/>
                <a:gd name="T14" fmla="*/ 206 w 789"/>
                <a:gd name="T15" fmla="*/ 36 h 493"/>
                <a:gd name="T16" fmla="*/ 270 w 789"/>
                <a:gd name="T17" fmla="*/ 13 h 493"/>
                <a:gd name="T18" fmla="*/ 338 w 789"/>
                <a:gd name="T19" fmla="*/ 0 h 493"/>
                <a:gd name="T20" fmla="*/ 480 w 789"/>
                <a:gd name="T21" fmla="*/ 3 h 493"/>
                <a:gd name="T22" fmla="*/ 622 w 789"/>
                <a:gd name="T23" fmla="*/ 53 h 493"/>
                <a:gd name="T24" fmla="*/ 689 w 789"/>
                <a:gd name="T25" fmla="*/ 96 h 493"/>
                <a:gd name="T26" fmla="*/ 750 w 789"/>
                <a:gd name="T27" fmla="*/ 153 h 493"/>
                <a:gd name="T28" fmla="*/ 767 w 789"/>
                <a:gd name="T29" fmla="*/ 180 h 493"/>
                <a:gd name="T30" fmla="*/ 786 w 789"/>
                <a:gd name="T31" fmla="*/ 222 h 493"/>
                <a:gd name="T32" fmla="*/ 789 w 789"/>
                <a:gd name="T33" fmla="*/ 253 h 493"/>
                <a:gd name="T34" fmla="*/ 784 w 789"/>
                <a:gd name="T35" fmla="*/ 259 h 493"/>
                <a:gd name="T36" fmla="*/ 771 w 789"/>
                <a:gd name="T37" fmla="*/ 227 h 493"/>
                <a:gd name="T38" fmla="*/ 742 w 789"/>
                <a:gd name="T39" fmla="*/ 189 h 493"/>
                <a:gd name="T40" fmla="*/ 709 w 789"/>
                <a:gd name="T41" fmla="*/ 160 h 493"/>
                <a:gd name="T42" fmla="*/ 633 w 789"/>
                <a:gd name="T43" fmla="*/ 117 h 493"/>
                <a:gd name="T44" fmla="*/ 545 w 789"/>
                <a:gd name="T45" fmla="*/ 91 h 493"/>
                <a:gd name="T46" fmla="*/ 454 w 789"/>
                <a:gd name="T47" fmla="*/ 74 h 493"/>
                <a:gd name="T48" fmla="*/ 374 w 789"/>
                <a:gd name="T49" fmla="*/ 73 h 493"/>
                <a:gd name="T50" fmla="*/ 299 w 789"/>
                <a:gd name="T51" fmla="*/ 94 h 493"/>
                <a:gd name="T52" fmla="*/ 162 w 789"/>
                <a:gd name="T53" fmla="*/ 174 h 493"/>
                <a:gd name="T54" fmla="*/ 104 w 789"/>
                <a:gd name="T55" fmla="*/ 237 h 493"/>
                <a:gd name="T56" fmla="*/ 66 w 789"/>
                <a:gd name="T57" fmla="*/ 320 h 493"/>
                <a:gd name="T58" fmla="*/ 36 w 789"/>
                <a:gd name="T59" fmla="*/ 493 h 493"/>
                <a:gd name="T60" fmla="*/ 36 w 789"/>
                <a:gd name="T6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9" h="493">
                  <a:moveTo>
                    <a:pt x="36" y="493"/>
                  </a:moveTo>
                  <a:lnTo>
                    <a:pt x="0" y="342"/>
                  </a:lnTo>
                  <a:lnTo>
                    <a:pt x="5" y="275"/>
                  </a:lnTo>
                  <a:lnTo>
                    <a:pt x="24" y="213"/>
                  </a:lnTo>
                  <a:lnTo>
                    <a:pt x="55" y="157"/>
                  </a:lnTo>
                  <a:lnTo>
                    <a:pt x="97" y="109"/>
                  </a:lnTo>
                  <a:lnTo>
                    <a:pt x="148" y="68"/>
                  </a:lnTo>
                  <a:lnTo>
                    <a:pt x="206" y="36"/>
                  </a:lnTo>
                  <a:lnTo>
                    <a:pt x="270" y="13"/>
                  </a:lnTo>
                  <a:lnTo>
                    <a:pt x="338" y="0"/>
                  </a:lnTo>
                  <a:lnTo>
                    <a:pt x="480" y="3"/>
                  </a:lnTo>
                  <a:lnTo>
                    <a:pt x="622" y="53"/>
                  </a:lnTo>
                  <a:lnTo>
                    <a:pt x="689" y="96"/>
                  </a:lnTo>
                  <a:lnTo>
                    <a:pt x="750" y="153"/>
                  </a:lnTo>
                  <a:lnTo>
                    <a:pt x="767" y="180"/>
                  </a:lnTo>
                  <a:lnTo>
                    <a:pt x="786" y="222"/>
                  </a:lnTo>
                  <a:lnTo>
                    <a:pt x="789" y="253"/>
                  </a:lnTo>
                  <a:lnTo>
                    <a:pt x="784" y="259"/>
                  </a:lnTo>
                  <a:lnTo>
                    <a:pt x="771" y="227"/>
                  </a:lnTo>
                  <a:lnTo>
                    <a:pt x="742" y="189"/>
                  </a:lnTo>
                  <a:lnTo>
                    <a:pt x="709" y="160"/>
                  </a:lnTo>
                  <a:lnTo>
                    <a:pt x="633" y="117"/>
                  </a:lnTo>
                  <a:lnTo>
                    <a:pt x="545" y="91"/>
                  </a:lnTo>
                  <a:lnTo>
                    <a:pt x="454" y="74"/>
                  </a:lnTo>
                  <a:lnTo>
                    <a:pt x="374" y="73"/>
                  </a:lnTo>
                  <a:lnTo>
                    <a:pt x="299" y="94"/>
                  </a:lnTo>
                  <a:lnTo>
                    <a:pt x="162" y="174"/>
                  </a:lnTo>
                  <a:lnTo>
                    <a:pt x="104" y="237"/>
                  </a:lnTo>
                  <a:lnTo>
                    <a:pt x="66" y="320"/>
                  </a:lnTo>
                  <a:lnTo>
                    <a:pt x="36" y="493"/>
                  </a:lnTo>
                  <a:lnTo>
                    <a:pt x="36" y="493"/>
                  </a:lnTo>
                  <a:close/>
                </a:path>
              </a:pathLst>
            </a:custGeom>
            <a:solidFill>
              <a:srgbClr val="000000"/>
            </a:solidFill>
            <a:ln w="9525">
              <a:solidFill>
                <a:srgbClr val="000000"/>
              </a:solidFill>
              <a:round/>
              <a:headEnd/>
              <a:tailEnd/>
            </a:ln>
            <a:extLst/>
          </p:spPr>
          <p:txBody>
            <a:bodyPr/>
            <a:lstStyle/>
            <a:p>
              <a:endParaRPr lang="en-US"/>
            </a:p>
          </p:txBody>
        </p:sp>
        <p:sp>
          <p:nvSpPr>
            <p:cNvPr id="40" name="Freeform 62"/>
            <p:cNvSpPr>
              <a:spLocks/>
            </p:cNvSpPr>
            <p:nvPr/>
          </p:nvSpPr>
          <p:spPr bwMode="auto">
            <a:xfrm>
              <a:off x="5302" y="842"/>
              <a:ext cx="102" cy="179"/>
            </a:xfrm>
            <a:custGeom>
              <a:avLst/>
              <a:gdLst>
                <a:gd name="T0" fmla="*/ 411 w 411"/>
                <a:gd name="T1" fmla="*/ 0 h 716"/>
                <a:gd name="T2" fmla="*/ 402 w 411"/>
                <a:gd name="T3" fmla="*/ 237 h 716"/>
                <a:gd name="T4" fmla="*/ 360 w 411"/>
                <a:gd name="T5" fmla="*/ 280 h 716"/>
                <a:gd name="T6" fmla="*/ 310 w 411"/>
                <a:gd name="T7" fmla="*/ 312 h 716"/>
                <a:gd name="T8" fmla="*/ 256 w 411"/>
                <a:gd name="T9" fmla="*/ 339 h 716"/>
                <a:gd name="T10" fmla="*/ 202 w 411"/>
                <a:gd name="T11" fmla="*/ 364 h 716"/>
                <a:gd name="T12" fmla="*/ 107 w 411"/>
                <a:gd name="T13" fmla="*/ 423 h 716"/>
                <a:gd name="T14" fmla="*/ 58 w 411"/>
                <a:gd name="T15" fmla="*/ 521 h 716"/>
                <a:gd name="T16" fmla="*/ 61 w 411"/>
                <a:gd name="T17" fmla="*/ 706 h 716"/>
                <a:gd name="T18" fmla="*/ 54 w 411"/>
                <a:gd name="T19" fmla="*/ 716 h 716"/>
                <a:gd name="T20" fmla="*/ 45 w 411"/>
                <a:gd name="T21" fmla="*/ 710 h 716"/>
                <a:gd name="T22" fmla="*/ 18 w 411"/>
                <a:gd name="T23" fmla="*/ 661 h 716"/>
                <a:gd name="T24" fmla="*/ 0 w 411"/>
                <a:gd name="T25" fmla="*/ 610 h 716"/>
                <a:gd name="T26" fmla="*/ 4 w 411"/>
                <a:gd name="T27" fmla="*/ 497 h 716"/>
                <a:gd name="T28" fmla="*/ 21 w 411"/>
                <a:gd name="T29" fmla="*/ 453 h 716"/>
                <a:gd name="T30" fmla="*/ 44 w 411"/>
                <a:gd name="T31" fmla="*/ 417 h 716"/>
                <a:gd name="T32" fmla="*/ 72 w 411"/>
                <a:gd name="T33" fmla="*/ 385 h 716"/>
                <a:gd name="T34" fmla="*/ 106 w 411"/>
                <a:gd name="T35" fmla="*/ 357 h 716"/>
                <a:gd name="T36" fmla="*/ 182 w 411"/>
                <a:gd name="T37" fmla="*/ 310 h 716"/>
                <a:gd name="T38" fmla="*/ 260 w 411"/>
                <a:gd name="T39" fmla="*/ 261 h 716"/>
                <a:gd name="T40" fmla="*/ 328 w 411"/>
                <a:gd name="T41" fmla="*/ 199 h 716"/>
                <a:gd name="T42" fmla="*/ 376 w 411"/>
                <a:gd name="T43" fmla="*/ 116 h 716"/>
                <a:gd name="T44" fmla="*/ 395 w 411"/>
                <a:gd name="T45" fmla="*/ 0 h 716"/>
                <a:gd name="T46" fmla="*/ 411 w 411"/>
                <a:gd name="T47" fmla="*/ 0 h 716"/>
                <a:gd name="T48" fmla="*/ 411 w 411"/>
                <a:gd name="T4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716">
                  <a:moveTo>
                    <a:pt x="411" y="0"/>
                  </a:moveTo>
                  <a:lnTo>
                    <a:pt x="402" y="237"/>
                  </a:lnTo>
                  <a:lnTo>
                    <a:pt x="360" y="280"/>
                  </a:lnTo>
                  <a:lnTo>
                    <a:pt x="310" y="312"/>
                  </a:lnTo>
                  <a:lnTo>
                    <a:pt x="256" y="339"/>
                  </a:lnTo>
                  <a:lnTo>
                    <a:pt x="202" y="364"/>
                  </a:lnTo>
                  <a:lnTo>
                    <a:pt x="107" y="423"/>
                  </a:lnTo>
                  <a:lnTo>
                    <a:pt x="58" y="521"/>
                  </a:lnTo>
                  <a:lnTo>
                    <a:pt x="61" y="706"/>
                  </a:lnTo>
                  <a:lnTo>
                    <a:pt x="54" y="716"/>
                  </a:lnTo>
                  <a:lnTo>
                    <a:pt x="45" y="710"/>
                  </a:lnTo>
                  <a:lnTo>
                    <a:pt x="18" y="661"/>
                  </a:lnTo>
                  <a:lnTo>
                    <a:pt x="0" y="610"/>
                  </a:lnTo>
                  <a:lnTo>
                    <a:pt x="4" y="497"/>
                  </a:lnTo>
                  <a:lnTo>
                    <a:pt x="21" y="453"/>
                  </a:lnTo>
                  <a:lnTo>
                    <a:pt x="44" y="417"/>
                  </a:lnTo>
                  <a:lnTo>
                    <a:pt x="72" y="385"/>
                  </a:lnTo>
                  <a:lnTo>
                    <a:pt x="106" y="357"/>
                  </a:lnTo>
                  <a:lnTo>
                    <a:pt x="182" y="310"/>
                  </a:lnTo>
                  <a:lnTo>
                    <a:pt x="260" y="261"/>
                  </a:lnTo>
                  <a:lnTo>
                    <a:pt x="328" y="199"/>
                  </a:lnTo>
                  <a:lnTo>
                    <a:pt x="376" y="116"/>
                  </a:lnTo>
                  <a:lnTo>
                    <a:pt x="395" y="0"/>
                  </a:lnTo>
                  <a:lnTo>
                    <a:pt x="411" y="0"/>
                  </a:lnTo>
                  <a:lnTo>
                    <a:pt x="411" y="0"/>
                  </a:lnTo>
                  <a:close/>
                </a:path>
              </a:pathLst>
            </a:custGeom>
            <a:solidFill>
              <a:srgbClr val="000000"/>
            </a:solidFill>
            <a:ln w="9525">
              <a:solidFill>
                <a:srgbClr val="000000"/>
              </a:solidFill>
              <a:round/>
              <a:headEnd/>
              <a:tailEnd/>
            </a:ln>
            <a:extLst/>
          </p:spPr>
          <p:txBody>
            <a:bodyPr/>
            <a:lstStyle/>
            <a:p>
              <a:endParaRPr lang="en-US"/>
            </a:p>
          </p:txBody>
        </p:sp>
        <p:sp>
          <p:nvSpPr>
            <p:cNvPr id="41" name="Rectangle 64"/>
            <p:cNvSpPr>
              <a:spLocks noChangeArrowheads="1"/>
            </p:cNvSpPr>
            <p:nvPr/>
          </p:nvSpPr>
          <p:spPr bwMode="auto">
            <a:xfrm>
              <a:off x="4931" y="622"/>
              <a:ext cx="764" cy="797"/>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570996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Strategies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888763" y="1447800"/>
            <a:ext cx="7798037" cy="4970092"/>
          </a:xfrm>
        </p:spPr>
        <p:txBody>
          <a:bodyPr>
            <a:normAutofit fontScale="92500" lnSpcReduction="20000"/>
          </a:bodyPr>
          <a:lstStyle/>
          <a:p>
            <a:pPr marL="0" indent="0">
              <a:buNone/>
            </a:pPr>
            <a:r>
              <a:rPr lang="en-US" b="1" dirty="0" smtClean="0">
                <a:latin typeface="Arial" panose="020B0604020202020204" pitchFamily="34" charset="0"/>
                <a:cs typeface="Arial" panose="020B0604020202020204" pitchFamily="34" charset="0"/>
              </a:rPr>
              <a:t>Connecting critical thinking and writing process</a:t>
            </a:r>
          </a:p>
          <a:p>
            <a:pPr marL="0" indent="0">
              <a:buNone/>
            </a:pPr>
            <a:endParaRPr lang="en-US" b="1" dirty="0">
              <a:latin typeface="Arial" panose="020B0604020202020204" pitchFamily="34" charset="0"/>
              <a:cs typeface="Arial" panose="020B0604020202020204" pitchFamily="34" charset="0"/>
            </a:endParaRPr>
          </a:p>
          <a:p>
            <a:pPr>
              <a:spcAft>
                <a:spcPts val="1200"/>
              </a:spcAft>
            </a:pPr>
            <a:r>
              <a:rPr lang="en-US" sz="2400" b="1" dirty="0" smtClean="0">
                <a:latin typeface="Arial" panose="020B0604020202020204" pitchFamily="34" charset="0"/>
                <a:cs typeface="Arial" panose="020B0604020202020204" pitchFamily="34" charset="0"/>
              </a:rPr>
              <a:t>Learning to </a:t>
            </a:r>
            <a:r>
              <a:rPr lang="en-US" sz="2400" b="1" dirty="0" smtClean="0">
                <a:solidFill>
                  <a:srgbClr val="8A0000"/>
                </a:solidFill>
                <a:latin typeface="Arial" panose="020B0604020202020204" pitchFamily="34" charset="0"/>
                <a:cs typeface="Arial" panose="020B0604020202020204" pitchFamily="34" charset="0"/>
              </a:rPr>
              <a:t>paraphrase</a:t>
            </a:r>
            <a:r>
              <a:rPr lang="en-US" sz="2400" b="1" dirty="0" smtClean="0">
                <a:latin typeface="Arial" panose="020B0604020202020204" pitchFamily="34" charset="0"/>
                <a:cs typeface="Arial" panose="020B0604020202020204" pitchFamily="34" charset="0"/>
              </a:rPr>
              <a:t>—summarizing is the first step in learning to write freely</a:t>
            </a:r>
          </a:p>
          <a:p>
            <a:pPr>
              <a:spcAft>
                <a:spcPts val="1200"/>
              </a:spcAft>
            </a:pPr>
            <a:r>
              <a:rPr lang="en-US" sz="2400" b="1" dirty="0" smtClean="0">
                <a:latin typeface="Arial" panose="020B0604020202020204" pitchFamily="34" charset="0"/>
                <a:cs typeface="Arial" panose="020B0604020202020204" pitchFamily="34" charset="0"/>
              </a:rPr>
              <a:t>Using </a:t>
            </a:r>
            <a:r>
              <a:rPr lang="en-US" sz="2400" b="1" dirty="0">
                <a:latin typeface="Arial" panose="020B0604020202020204" pitchFamily="34" charset="0"/>
                <a:cs typeface="Arial" panose="020B0604020202020204" pitchFamily="34" charset="0"/>
              </a:rPr>
              <a:t>the </a:t>
            </a:r>
            <a:r>
              <a:rPr lang="en-US" sz="2400" b="1" dirty="0">
                <a:solidFill>
                  <a:srgbClr val="8A0000"/>
                </a:solidFill>
                <a:latin typeface="Arial" panose="020B0604020202020204" pitchFamily="34" charset="0"/>
                <a:cs typeface="Arial" panose="020B0604020202020204" pitchFamily="34" charset="0"/>
              </a:rPr>
              <a:t>DEAL Model </a:t>
            </a:r>
            <a:r>
              <a:rPr lang="en-US" sz="2400" b="1" dirty="0">
                <a:latin typeface="Arial" panose="020B0604020202020204" pitchFamily="34" charset="0"/>
                <a:cs typeface="Arial" panose="020B0604020202020204" pitchFamily="34" charset="0"/>
              </a:rPr>
              <a:t>for reflective </a:t>
            </a:r>
            <a:r>
              <a:rPr lang="en-US" sz="2400" b="1" dirty="0" smtClean="0">
                <a:latin typeface="Arial" panose="020B0604020202020204" pitchFamily="34" charset="0"/>
                <a:cs typeface="Arial" panose="020B0604020202020204" pitchFamily="34" charset="0"/>
              </a:rPr>
              <a:t>thought</a:t>
            </a:r>
          </a:p>
          <a:p>
            <a:pPr>
              <a:spcAft>
                <a:spcPts val="1200"/>
              </a:spcAft>
            </a:pPr>
            <a:r>
              <a:rPr lang="en-US" sz="2400" b="1" dirty="0">
                <a:latin typeface="Arial" panose="020B0604020202020204" pitchFamily="34" charset="0"/>
                <a:cs typeface="Arial" panose="020B0604020202020204" pitchFamily="34" charset="0"/>
              </a:rPr>
              <a:t>Using </a:t>
            </a:r>
            <a:r>
              <a:rPr lang="en-US" sz="2400" b="1" dirty="0">
                <a:solidFill>
                  <a:srgbClr val="8A0000"/>
                </a:solidFill>
                <a:latin typeface="Arial" panose="020B0604020202020204" pitchFamily="34" charset="0"/>
                <a:cs typeface="Arial" panose="020B0604020202020204" pitchFamily="34" charset="0"/>
              </a:rPr>
              <a:t>sentence prompts </a:t>
            </a:r>
            <a:r>
              <a:rPr lang="en-US" sz="2400" b="1" dirty="0">
                <a:latin typeface="Arial" panose="020B0604020202020204" pitchFamily="34" charset="0"/>
                <a:cs typeface="Arial" panose="020B0604020202020204" pitchFamily="34" charset="0"/>
              </a:rPr>
              <a:t>to build skill</a:t>
            </a:r>
          </a:p>
          <a:p>
            <a:pPr>
              <a:spcAft>
                <a:spcPts val="1200"/>
              </a:spcAft>
            </a:pPr>
            <a:r>
              <a:rPr lang="en-US" sz="2400" b="1" dirty="0" smtClean="0">
                <a:latin typeface="Arial" panose="020B0604020202020204" pitchFamily="34" charset="0"/>
                <a:cs typeface="Arial" panose="020B0604020202020204" pitchFamily="34" charset="0"/>
              </a:rPr>
              <a:t>Analyzing and </a:t>
            </a:r>
            <a:r>
              <a:rPr lang="en-US" sz="2400" b="1" dirty="0" smtClean="0">
                <a:solidFill>
                  <a:srgbClr val="8A0000"/>
                </a:solidFill>
                <a:latin typeface="Arial" panose="020B0604020202020204" pitchFamily="34" charset="0"/>
                <a:cs typeface="Arial" panose="020B0604020202020204" pitchFamily="34" charset="0"/>
              </a:rPr>
              <a:t>deconstructing articles </a:t>
            </a:r>
            <a:r>
              <a:rPr lang="en-US" sz="2400" b="1" dirty="0" smtClean="0">
                <a:latin typeface="Arial" panose="020B0604020202020204" pitchFamily="34" charset="0"/>
                <a:cs typeface="Arial" panose="020B0604020202020204" pitchFamily="34" charset="0"/>
              </a:rPr>
              <a:t>to build knowledge base:</a:t>
            </a:r>
          </a:p>
          <a:p>
            <a:pPr lvl="1">
              <a:spcAft>
                <a:spcPts val="600"/>
              </a:spcAft>
            </a:pPr>
            <a:r>
              <a:rPr lang="en-US" sz="2000" b="1" dirty="0" smtClean="0">
                <a:latin typeface="Arial" panose="020B0604020202020204" pitchFamily="34" charset="0"/>
                <a:cs typeface="Arial" panose="020B0604020202020204" pitchFamily="34" charset="0"/>
              </a:rPr>
              <a:t>Thesis statements</a:t>
            </a:r>
          </a:p>
          <a:p>
            <a:pPr lvl="1">
              <a:spcAft>
                <a:spcPts val="600"/>
              </a:spcAft>
            </a:pPr>
            <a:r>
              <a:rPr lang="en-US" sz="2000" b="1" dirty="0" smtClean="0">
                <a:latin typeface="Arial" panose="020B0604020202020204" pitchFamily="34" charset="0"/>
                <a:cs typeface="Arial" panose="020B0604020202020204" pitchFamily="34" charset="0"/>
              </a:rPr>
              <a:t>Themes</a:t>
            </a:r>
          </a:p>
          <a:p>
            <a:pPr lvl="1">
              <a:spcAft>
                <a:spcPts val="600"/>
              </a:spcAft>
            </a:pPr>
            <a:r>
              <a:rPr lang="en-US" sz="2000" b="1" dirty="0" smtClean="0">
                <a:latin typeface="Arial" panose="020B0604020202020204" pitchFamily="34" charset="0"/>
                <a:cs typeface="Arial" panose="020B0604020202020204" pitchFamily="34" charset="0"/>
              </a:rPr>
              <a:t>Arguments</a:t>
            </a:r>
          </a:p>
          <a:p>
            <a:pPr lvl="1">
              <a:spcAft>
                <a:spcPts val="600"/>
              </a:spcAft>
            </a:pPr>
            <a:r>
              <a:rPr lang="en-US" sz="2000" b="1" dirty="0" smtClean="0">
                <a:latin typeface="Arial" panose="020B0604020202020204" pitchFamily="34" charset="0"/>
                <a:cs typeface="Arial" panose="020B0604020202020204" pitchFamily="34" charset="0"/>
              </a:rPr>
              <a:t>Conclusion</a:t>
            </a:r>
            <a:endParaRPr lang="en-US" sz="20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47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Paraphrasing vs Plagiarizing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803305" y="1700612"/>
            <a:ext cx="7883495" cy="4319187"/>
          </a:xfrm>
        </p:spPr>
        <p:txBody>
          <a:bodyPr>
            <a:normAutofit fontScale="77500" lnSpcReduction="20000"/>
          </a:bodyPr>
          <a:lstStyle/>
          <a:p>
            <a:pPr marL="0" indent="0">
              <a:lnSpc>
                <a:spcPct val="140000"/>
              </a:lnSpc>
              <a:spcAft>
                <a:spcPts val="1800"/>
              </a:spcAft>
              <a:buNone/>
            </a:pPr>
            <a:r>
              <a:rPr lang="en-US" sz="3500" b="1" dirty="0" smtClean="0">
                <a:latin typeface="Arial" panose="020B0604020202020204" pitchFamily="34" charset="0"/>
                <a:cs typeface="Arial" panose="020B0604020202020204" pitchFamily="34" charset="0"/>
              </a:rPr>
              <a:t>Summarizing and rephrasing what another person has written  </a:t>
            </a:r>
          </a:p>
          <a:p>
            <a:pPr>
              <a:lnSpc>
                <a:spcPct val="140000"/>
              </a:lnSpc>
              <a:spcAft>
                <a:spcPts val="1800"/>
              </a:spcAft>
            </a:pPr>
            <a:r>
              <a:rPr lang="en-US" sz="3500" b="1" dirty="0" smtClean="0">
                <a:latin typeface="Arial" panose="020B0604020202020204" pitchFamily="34" charset="0"/>
                <a:cs typeface="Arial" panose="020B0604020202020204" pitchFamily="34" charset="0"/>
              </a:rPr>
              <a:t>Citing paraphrased information</a:t>
            </a:r>
          </a:p>
          <a:p>
            <a:pPr>
              <a:lnSpc>
                <a:spcPct val="140000"/>
              </a:lnSpc>
              <a:spcAft>
                <a:spcPts val="1800"/>
              </a:spcAft>
            </a:pPr>
            <a:r>
              <a:rPr lang="en-US" sz="3500" b="1" dirty="0" smtClean="0">
                <a:latin typeface="Arial" panose="020B0604020202020204" pitchFamily="34" charset="0"/>
                <a:cs typeface="Arial" panose="020B0604020202020204" pitchFamily="34" charset="0"/>
              </a:rPr>
              <a:t>Not just substituting a few words</a:t>
            </a:r>
          </a:p>
          <a:p>
            <a:pPr>
              <a:lnSpc>
                <a:spcPct val="140000"/>
              </a:lnSpc>
              <a:spcAft>
                <a:spcPts val="1800"/>
              </a:spcAft>
            </a:pPr>
            <a:r>
              <a:rPr lang="en-US" sz="3500" b="1" dirty="0" smtClean="0">
                <a:latin typeface="Arial" panose="020B0604020202020204" pitchFamily="34" charset="0"/>
                <a:cs typeface="Arial" panose="020B0604020202020204" pitchFamily="34" charset="0"/>
              </a:rPr>
              <a:t>Explaining </a:t>
            </a:r>
            <a:r>
              <a:rPr lang="en-US" sz="3500" b="1" dirty="0" smtClean="0">
                <a:solidFill>
                  <a:srgbClr val="8A0000"/>
                </a:solidFill>
                <a:latin typeface="Arial" panose="020B0604020202020204" pitchFamily="34" charset="0"/>
                <a:cs typeface="Arial" panose="020B0604020202020204" pitchFamily="34" charset="0"/>
              </a:rPr>
              <a:t>how the ideas relate to the topic</a:t>
            </a:r>
            <a:endParaRPr lang="en-US" sz="3900" dirty="0" smtClean="0">
              <a:solidFill>
                <a:srgbClr val="8A0000"/>
              </a:solidFill>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pPr marL="0" indent="0">
              <a:buNone/>
            </a:pPr>
            <a:endParaRPr lang="en-US" dirty="0" smtClean="0"/>
          </a:p>
          <a:p>
            <a:endParaRPr lang="en-US" dirty="0" smtClean="0"/>
          </a:p>
        </p:txBody>
      </p:sp>
    </p:spTree>
    <p:extLst>
      <p:ext uri="{BB962C8B-B14F-4D97-AF65-F5344CB8AC3E}">
        <p14:creationId xmlns:p14="http://schemas.microsoft.com/office/powerpoint/2010/main" val="4136101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74750"/>
          </a:xfrm>
        </p:spPr>
        <p:txBody>
          <a:bodyPr>
            <a:normAutofit fontScale="90000"/>
          </a:bodyPr>
          <a:lstStyle/>
          <a:p>
            <a:pPr algn="ctr"/>
            <a:r>
              <a:rPr lang="en-US" b="1" dirty="0" smtClean="0">
                <a:latin typeface="Arial" panose="020B0604020202020204" pitchFamily="34" charset="0"/>
                <a:cs typeface="Arial" panose="020B0604020202020204" pitchFamily="34" charset="0"/>
              </a:rPr>
              <a:t>Examples for Students:</a:t>
            </a:r>
            <a:br>
              <a:rPr lang="en-US" b="1" dirty="0" smtClean="0">
                <a:latin typeface="Arial" panose="020B0604020202020204" pitchFamily="34" charset="0"/>
                <a:cs typeface="Arial" panose="020B0604020202020204" pitchFamily="34" charset="0"/>
              </a:rPr>
            </a:br>
            <a:r>
              <a:rPr lang="en-US" b="1" i="1" dirty="0" smtClean="0">
                <a:latin typeface="Arial" panose="020B0604020202020204" pitchFamily="34" charset="0"/>
                <a:cs typeface="Arial" panose="020B0604020202020204" pitchFamily="34" charset="0"/>
              </a:rPr>
              <a:t>Is </a:t>
            </a:r>
            <a:r>
              <a:rPr lang="en-US" b="1" i="1" dirty="0">
                <a:latin typeface="Arial" panose="020B0604020202020204" pitchFamily="34" charset="0"/>
                <a:cs typeface="Arial" panose="020B0604020202020204" pitchFamily="34" charset="0"/>
              </a:rPr>
              <a:t>this paraphrasing?</a:t>
            </a:r>
          </a:p>
        </p:txBody>
      </p:sp>
      <p:sp>
        <p:nvSpPr>
          <p:cNvPr id="4" name="Text Placeholder 3"/>
          <p:cNvSpPr>
            <a:spLocks noGrp="1"/>
          </p:cNvSpPr>
          <p:nvPr>
            <p:ph type="body" idx="1"/>
          </p:nvPr>
        </p:nvSpPr>
        <p:spPr>
          <a:xfrm>
            <a:off x="697832" y="1447800"/>
            <a:ext cx="3950368" cy="421105"/>
          </a:xfrm>
        </p:spPr>
        <p:txBody>
          <a:bodyPr/>
          <a:lstStyle/>
          <a:p>
            <a:r>
              <a:rPr lang="en-US" i="1" dirty="0">
                <a:solidFill>
                  <a:schemeClr val="tx1"/>
                </a:solidFill>
                <a:latin typeface="Arial" panose="020B0604020202020204" pitchFamily="34" charset="0"/>
                <a:cs typeface="Arial" panose="020B0604020202020204" pitchFamily="34" charset="0"/>
              </a:rPr>
              <a:t>Original Text:</a:t>
            </a:r>
            <a:endParaRPr lang="en-US" i="1" dirty="0">
              <a:solidFill>
                <a:schemeClr val="tx1"/>
              </a:solidFill>
            </a:endParaRPr>
          </a:p>
        </p:txBody>
      </p:sp>
      <p:sp>
        <p:nvSpPr>
          <p:cNvPr id="6" name="Text Placeholder 5"/>
          <p:cNvSpPr>
            <a:spLocks noGrp="1"/>
          </p:cNvSpPr>
          <p:nvPr>
            <p:ph type="body" sz="half" idx="3"/>
          </p:nvPr>
        </p:nvSpPr>
        <p:spPr>
          <a:xfrm>
            <a:off x="1997242" y="3601453"/>
            <a:ext cx="3745831" cy="461210"/>
          </a:xfrm>
        </p:spPr>
        <p:txBody>
          <a:bodyPr/>
          <a:lstStyle/>
          <a:p>
            <a:r>
              <a:rPr lang="en-US" dirty="0">
                <a:solidFill>
                  <a:schemeClr val="tx1"/>
                </a:solidFill>
                <a:latin typeface="Arial" panose="020B0604020202020204" pitchFamily="34" charset="0"/>
                <a:cs typeface="Arial" panose="020B0604020202020204" pitchFamily="34" charset="0"/>
              </a:rPr>
              <a:t>Paraphrase Attempt</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561472" y="1838826"/>
            <a:ext cx="7491664" cy="1754605"/>
          </a:xfrm>
        </p:spPr>
        <p:txBody>
          <a:bodyPr>
            <a:normAutofit/>
          </a:bodyPr>
          <a:lstStyle/>
          <a:p>
            <a:pPr marL="0" indent="0">
              <a:buNone/>
            </a:pPr>
            <a:r>
              <a:rPr lang="en-US" dirty="0">
                <a:solidFill>
                  <a:schemeClr val="accent6">
                    <a:lumMod val="75000"/>
                  </a:schemeClr>
                </a:solidFill>
                <a:latin typeface="Arial" panose="020B0604020202020204" pitchFamily="34" charset="0"/>
                <a:cs typeface="Arial" panose="020B0604020202020204" pitchFamily="34" charset="0"/>
              </a:rPr>
              <a:t>“</a:t>
            </a:r>
            <a:r>
              <a:rPr lang="en-US" dirty="0" err="1">
                <a:solidFill>
                  <a:schemeClr val="accent6">
                    <a:lumMod val="75000"/>
                  </a:schemeClr>
                </a:solidFill>
                <a:latin typeface="Arial" panose="020B0604020202020204" pitchFamily="34" charset="0"/>
                <a:cs typeface="Arial" panose="020B0604020202020204" pitchFamily="34" charset="0"/>
              </a:rPr>
              <a:t>Gambrill’s</a:t>
            </a:r>
            <a:r>
              <a:rPr lang="en-US" dirty="0">
                <a:solidFill>
                  <a:schemeClr val="accent6">
                    <a:lumMod val="75000"/>
                  </a:schemeClr>
                </a:solidFill>
                <a:latin typeface="Arial" panose="020B0604020202020204" pitchFamily="34" charset="0"/>
                <a:cs typeface="Arial" panose="020B0604020202020204" pitchFamily="34" charset="0"/>
              </a:rPr>
              <a:t> (2003) research indicates many gaps exist in the literature. Therefore, social workers must be actively involved in conducting and publishing </a:t>
            </a:r>
            <a:r>
              <a:rPr lang="en-US" dirty="0" smtClean="0">
                <a:solidFill>
                  <a:schemeClr val="accent6">
                    <a:lumMod val="75000"/>
                  </a:schemeClr>
                </a:solidFill>
                <a:latin typeface="Arial" panose="020B0604020202020204" pitchFamily="34" charset="0"/>
                <a:cs typeface="Arial" panose="020B0604020202020204" pitchFamily="34" charset="0"/>
              </a:rPr>
              <a:t>research….” </a:t>
            </a:r>
            <a:r>
              <a:rPr lang="en-US" dirty="0" smtClean="0">
                <a:latin typeface="Arial" panose="020B0604020202020204" pitchFamily="34" charset="0"/>
                <a:cs typeface="Arial" panose="020B0604020202020204" pitchFamily="34" charset="0"/>
              </a:rPr>
              <a:t>(Smith, </a:t>
            </a:r>
            <a:r>
              <a:rPr lang="en-US" dirty="0">
                <a:latin typeface="Arial" panose="020B0604020202020204" pitchFamily="34" charset="0"/>
                <a:cs typeface="Arial" panose="020B0604020202020204" pitchFamily="34" charset="0"/>
              </a:rPr>
              <a:t>2014, p. 55)</a:t>
            </a:r>
          </a:p>
        </p:txBody>
      </p:sp>
      <p:sp>
        <p:nvSpPr>
          <p:cNvPr id="7" name="Content Placeholder 6"/>
          <p:cNvSpPr>
            <a:spLocks noGrp="1"/>
          </p:cNvSpPr>
          <p:nvPr>
            <p:ph sz="half" idx="4"/>
          </p:nvPr>
        </p:nvSpPr>
        <p:spPr>
          <a:xfrm>
            <a:off x="2687053" y="4058652"/>
            <a:ext cx="6216315" cy="2075447"/>
          </a:xfrm>
        </p:spPr>
        <p:txBody>
          <a:bodyPr>
            <a:normAutofit/>
          </a:bodyPr>
          <a:lstStyle/>
          <a:p>
            <a:pPr marL="0" indent="0">
              <a:buNone/>
            </a:pPr>
            <a:r>
              <a:rPr lang="en-US" dirty="0" err="1">
                <a:solidFill>
                  <a:srgbClr val="7030A0"/>
                </a:solidFill>
                <a:latin typeface="Arial" panose="020B0604020202020204" pitchFamily="34" charset="0"/>
                <a:cs typeface="Arial" panose="020B0604020202020204" pitchFamily="34" charset="0"/>
              </a:rPr>
              <a:t>Gambrill’s</a:t>
            </a:r>
            <a:r>
              <a:rPr lang="en-US" dirty="0">
                <a:solidFill>
                  <a:srgbClr val="7030A0"/>
                </a:solidFill>
                <a:latin typeface="Arial" panose="020B0604020202020204" pitchFamily="34" charset="0"/>
                <a:cs typeface="Arial" panose="020B0604020202020204" pitchFamily="34" charset="0"/>
              </a:rPr>
              <a:t> (2003) research </a:t>
            </a:r>
            <a:r>
              <a:rPr lang="en-US" b="1" u="sng" dirty="0">
                <a:solidFill>
                  <a:srgbClr val="7030A0"/>
                </a:solidFill>
                <a:latin typeface="Arial" panose="020B0604020202020204" pitchFamily="34" charset="0"/>
                <a:cs typeface="Arial" panose="020B0604020202020204" pitchFamily="34" charset="0"/>
              </a:rPr>
              <a:t>shows that there are</a:t>
            </a:r>
            <a:r>
              <a:rPr lang="en-US" u="sng" dirty="0">
                <a:solidFill>
                  <a:srgbClr val="7030A0"/>
                </a:solidFill>
                <a:latin typeface="Arial" panose="020B0604020202020204" pitchFamily="34" charset="0"/>
                <a:cs typeface="Arial" panose="020B0604020202020204" pitchFamily="34" charset="0"/>
              </a:rPr>
              <a:t> </a:t>
            </a:r>
            <a:r>
              <a:rPr lang="en-US" dirty="0">
                <a:solidFill>
                  <a:srgbClr val="7030A0"/>
                </a:solidFill>
                <a:latin typeface="Arial" panose="020B0604020202020204" pitchFamily="34" charset="0"/>
                <a:cs typeface="Arial" panose="020B0604020202020204" pitchFamily="34" charset="0"/>
              </a:rPr>
              <a:t>many gaps in the literature. Social workers </a:t>
            </a:r>
            <a:r>
              <a:rPr lang="en-US" b="1" u="sng" dirty="0">
                <a:solidFill>
                  <a:srgbClr val="7030A0"/>
                </a:solidFill>
                <a:latin typeface="Arial" panose="020B0604020202020204" pitchFamily="34" charset="0"/>
                <a:cs typeface="Arial" panose="020B0604020202020204" pitchFamily="34" charset="0"/>
              </a:rPr>
              <a:t>need to</a:t>
            </a:r>
            <a:r>
              <a:rPr lang="en-US" u="sng" dirty="0">
                <a:solidFill>
                  <a:srgbClr val="7030A0"/>
                </a:solidFill>
                <a:latin typeface="Arial" panose="020B0604020202020204" pitchFamily="34" charset="0"/>
                <a:cs typeface="Arial" panose="020B0604020202020204" pitchFamily="34" charset="0"/>
              </a:rPr>
              <a:t> </a:t>
            </a:r>
            <a:r>
              <a:rPr lang="en-US" b="1" u="sng" dirty="0" smtClean="0">
                <a:solidFill>
                  <a:srgbClr val="7030A0"/>
                </a:solidFill>
                <a:latin typeface="Arial" panose="020B0604020202020204" pitchFamily="34" charset="0"/>
                <a:cs typeface="Arial" panose="020B0604020202020204" pitchFamily="34" charset="0"/>
              </a:rPr>
              <a:t>be</a:t>
            </a:r>
            <a:r>
              <a:rPr lang="en-US" u="sng" dirty="0" smtClean="0">
                <a:solidFill>
                  <a:srgbClr val="7030A0"/>
                </a:solidFill>
                <a:latin typeface="Arial" panose="020B0604020202020204" pitchFamily="34" charset="0"/>
                <a:cs typeface="Arial" panose="020B0604020202020204" pitchFamily="34" charset="0"/>
              </a:rPr>
              <a:t> </a:t>
            </a:r>
            <a:r>
              <a:rPr lang="en-US" dirty="0" smtClean="0">
                <a:solidFill>
                  <a:srgbClr val="7030A0"/>
                </a:solidFill>
                <a:latin typeface="Arial" panose="020B0604020202020204" pitchFamily="34" charset="0"/>
                <a:cs typeface="Arial" panose="020B0604020202020204" pitchFamily="34" charset="0"/>
              </a:rPr>
              <a:t>conducting </a:t>
            </a:r>
            <a:r>
              <a:rPr lang="en-US" dirty="0">
                <a:solidFill>
                  <a:srgbClr val="7030A0"/>
                </a:solidFill>
                <a:latin typeface="Arial" panose="020B0604020202020204" pitchFamily="34" charset="0"/>
                <a:cs typeface="Arial" panose="020B0604020202020204" pitchFamily="34" charset="0"/>
              </a:rPr>
              <a:t>and publishing research </a:t>
            </a:r>
            <a:r>
              <a:rPr lang="en-US" dirty="0" smtClean="0">
                <a:latin typeface="Arial" panose="020B0604020202020204" pitchFamily="34" charset="0"/>
                <a:cs typeface="Arial" panose="020B0604020202020204" pitchFamily="34" charset="0"/>
              </a:rPr>
              <a:t>(Smith, </a:t>
            </a:r>
            <a:r>
              <a:rPr lang="en-US" dirty="0">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3297179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962192"/>
          </a:xfrm>
        </p:spPr>
        <p:txBody>
          <a:bodyPr/>
          <a:lstStyle/>
          <a:p>
            <a:pPr algn="ctr"/>
            <a:r>
              <a:rPr lang="en-US" b="1" dirty="0">
                <a:latin typeface="Arial" panose="020B0604020202020204" pitchFamily="34" charset="0"/>
                <a:cs typeface="Arial" panose="020B0604020202020204" pitchFamily="34" charset="0"/>
              </a:rPr>
              <a:t>Is this paraphrasing?</a:t>
            </a:r>
          </a:p>
        </p:txBody>
      </p:sp>
      <p:sp>
        <p:nvSpPr>
          <p:cNvPr id="4" name="Text Placeholder 3"/>
          <p:cNvSpPr>
            <a:spLocks noGrp="1"/>
          </p:cNvSpPr>
          <p:nvPr>
            <p:ph type="body" idx="1"/>
          </p:nvPr>
        </p:nvSpPr>
        <p:spPr>
          <a:xfrm>
            <a:off x="697832" y="1447800"/>
            <a:ext cx="3950368" cy="421105"/>
          </a:xfrm>
        </p:spPr>
        <p:txBody>
          <a:bodyPr/>
          <a:lstStyle/>
          <a:p>
            <a:r>
              <a:rPr lang="en-US" i="1" dirty="0">
                <a:solidFill>
                  <a:schemeClr val="tx1"/>
                </a:solidFill>
                <a:latin typeface="Arial" panose="020B0604020202020204" pitchFamily="34" charset="0"/>
                <a:cs typeface="Arial" panose="020B0604020202020204" pitchFamily="34" charset="0"/>
              </a:rPr>
              <a:t>Original Text:</a:t>
            </a:r>
            <a:endParaRPr lang="en-US" i="1" dirty="0">
              <a:solidFill>
                <a:schemeClr val="tx1"/>
              </a:solidFill>
            </a:endParaRPr>
          </a:p>
        </p:txBody>
      </p:sp>
      <p:sp>
        <p:nvSpPr>
          <p:cNvPr id="6" name="Text Placeholder 5"/>
          <p:cNvSpPr>
            <a:spLocks noGrp="1"/>
          </p:cNvSpPr>
          <p:nvPr>
            <p:ph type="body" sz="half" idx="3"/>
          </p:nvPr>
        </p:nvSpPr>
        <p:spPr>
          <a:xfrm>
            <a:off x="1997242" y="3601453"/>
            <a:ext cx="3745831" cy="461210"/>
          </a:xfrm>
        </p:spPr>
        <p:txBody>
          <a:bodyPr/>
          <a:lstStyle/>
          <a:p>
            <a:r>
              <a:rPr lang="en-US" dirty="0">
                <a:solidFill>
                  <a:schemeClr val="tx1"/>
                </a:solidFill>
                <a:latin typeface="Arial" panose="020B0604020202020204" pitchFamily="34" charset="0"/>
                <a:cs typeface="Arial" panose="020B0604020202020204" pitchFamily="34" charset="0"/>
              </a:rPr>
              <a:t>Paraphrase Attempt</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561472" y="1838826"/>
            <a:ext cx="7491664" cy="1754605"/>
          </a:xfrm>
        </p:spPr>
        <p:txBody>
          <a:bodyPr>
            <a:normAutofit/>
          </a:bodyPr>
          <a:lstStyle/>
          <a:p>
            <a:pPr marL="0" indent="0">
              <a:buNone/>
            </a:pPr>
            <a:r>
              <a:rPr lang="en-US" dirty="0">
                <a:solidFill>
                  <a:schemeClr val="accent6">
                    <a:lumMod val="75000"/>
                  </a:schemeClr>
                </a:solidFill>
                <a:latin typeface="Arial" panose="020B0604020202020204" pitchFamily="34" charset="0"/>
                <a:cs typeface="Arial" panose="020B0604020202020204" pitchFamily="34" charset="0"/>
              </a:rPr>
              <a:t>“</a:t>
            </a:r>
            <a:r>
              <a:rPr lang="en-US" dirty="0" err="1">
                <a:solidFill>
                  <a:schemeClr val="accent6">
                    <a:lumMod val="75000"/>
                  </a:schemeClr>
                </a:solidFill>
                <a:latin typeface="Arial" panose="020B0604020202020204" pitchFamily="34" charset="0"/>
                <a:cs typeface="Arial" panose="020B0604020202020204" pitchFamily="34" charset="0"/>
              </a:rPr>
              <a:t>Gambrill’s</a:t>
            </a:r>
            <a:r>
              <a:rPr lang="en-US" dirty="0">
                <a:solidFill>
                  <a:schemeClr val="accent6">
                    <a:lumMod val="75000"/>
                  </a:schemeClr>
                </a:solidFill>
                <a:latin typeface="Arial" panose="020B0604020202020204" pitchFamily="34" charset="0"/>
                <a:cs typeface="Arial" panose="020B0604020202020204" pitchFamily="34" charset="0"/>
              </a:rPr>
              <a:t> (2003) research indicates many gaps exist in the literature. Therefore, social workers must be actively involved in conducting and publishing </a:t>
            </a:r>
            <a:r>
              <a:rPr lang="en-US" dirty="0" smtClean="0">
                <a:solidFill>
                  <a:schemeClr val="accent6">
                    <a:lumMod val="75000"/>
                  </a:schemeClr>
                </a:solidFill>
                <a:latin typeface="Arial" panose="020B0604020202020204" pitchFamily="34" charset="0"/>
                <a:cs typeface="Arial" panose="020B0604020202020204" pitchFamily="34" charset="0"/>
              </a:rPr>
              <a:t>research….” </a:t>
            </a:r>
            <a:r>
              <a:rPr lang="en-US" dirty="0" smtClean="0">
                <a:latin typeface="Arial" panose="020B0604020202020204" pitchFamily="34" charset="0"/>
                <a:cs typeface="Arial" panose="020B0604020202020204" pitchFamily="34" charset="0"/>
              </a:rPr>
              <a:t>(Smith, </a:t>
            </a:r>
            <a:r>
              <a:rPr lang="en-US" dirty="0">
                <a:latin typeface="Arial" panose="020B0604020202020204" pitchFamily="34" charset="0"/>
                <a:cs typeface="Arial" panose="020B0604020202020204" pitchFamily="34" charset="0"/>
              </a:rPr>
              <a:t>2014, p. 55)</a:t>
            </a:r>
          </a:p>
        </p:txBody>
      </p:sp>
      <p:sp>
        <p:nvSpPr>
          <p:cNvPr id="7" name="Content Placeholder 6"/>
          <p:cNvSpPr>
            <a:spLocks noGrp="1"/>
          </p:cNvSpPr>
          <p:nvPr>
            <p:ph sz="half" idx="4"/>
          </p:nvPr>
        </p:nvSpPr>
        <p:spPr>
          <a:xfrm>
            <a:off x="2687053" y="4058652"/>
            <a:ext cx="6216315" cy="2075447"/>
          </a:xfrm>
        </p:spPr>
        <p:txBody>
          <a:bodyPr>
            <a:normAutofit/>
          </a:bodyPr>
          <a:lstStyle/>
          <a:p>
            <a:pPr marL="0" indent="0">
              <a:buNone/>
            </a:pPr>
            <a:r>
              <a:rPr lang="en-US" b="1" dirty="0" smtClean="0">
                <a:solidFill>
                  <a:srgbClr val="549A00"/>
                </a:solidFill>
                <a:latin typeface="Arial" panose="020B0604020202020204" pitchFamily="34" charset="0"/>
                <a:cs typeface="Arial" panose="020B0604020202020204" pitchFamily="34" charset="0"/>
              </a:rPr>
              <a:t>According to </a:t>
            </a:r>
            <a:r>
              <a:rPr lang="en-US" b="1" dirty="0" err="1" smtClean="0">
                <a:solidFill>
                  <a:srgbClr val="549A00"/>
                </a:solidFill>
                <a:latin typeface="Arial" panose="020B0604020202020204" pitchFamily="34" charset="0"/>
                <a:cs typeface="Arial" panose="020B0604020202020204" pitchFamily="34" charset="0"/>
              </a:rPr>
              <a:t>Gambrill</a:t>
            </a:r>
            <a:r>
              <a:rPr lang="en-US" b="1" dirty="0" smtClean="0">
                <a:solidFill>
                  <a:srgbClr val="549A00"/>
                </a:solidFill>
                <a:latin typeface="Arial" panose="020B0604020202020204" pitchFamily="34" charset="0"/>
                <a:cs typeface="Arial" panose="020B0604020202020204" pitchFamily="34" charset="0"/>
              </a:rPr>
              <a:t> (2003), social </a:t>
            </a:r>
            <a:r>
              <a:rPr lang="en-US" b="1" dirty="0">
                <a:solidFill>
                  <a:srgbClr val="549A00"/>
                </a:solidFill>
                <a:latin typeface="Arial" panose="020B0604020202020204" pitchFamily="34" charset="0"/>
                <a:cs typeface="Arial" panose="020B0604020202020204" pitchFamily="34" charset="0"/>
              </a:rPr>
              <a:t>workers inform their practice with research.   Unfortunately, there are many unanswered research questions </a:t>
            </a:r>
            <a:r>
              <a:rPr lang="en-US" dirty="0" smtClean="0">
                <a:latin typeface="Arial" panose="020B0604020202020204" pitchFamily="34" charset="0"/>
                <a:cs typeface="Arial" panose="020B0604020202020204" pitchFamily="34" charset="0"/>
              </a:rPr>
              <a:t>(Smith, 2014).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97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962192"/>
          </a:xfrm>
        </p:spPr>
        <p:txBody>
          <a:bodyPr/>
          <a:lstStyle/>
          <a:p>
            <a:pPr algn="ctr"/>
            <a:r>
              <a:rPr lang="en-US" b="1" dirty="0">
                <a:latin typeface="Arial" panose="020B0604020202020204" pitchFamily="34" charset="0"/>
                <a:cs typeface="Arial" panose="020B0604020202020204" pitchFamily="34" charset="0"/>
              </a:rPr>
              <a:t>Is this paraphrasing?</a:t>
            </a:r>
          </a:p>
        </p:txBody>
      </p:sp>
      <p:sp>
        <p:nvSpPr>
          <p:cNvPr id="4" name="Text Placeholder 3"/>
          <p:cNvSpPr>
            <a:spLocks noGrp="1"/>
          </p:cNvSpPr>
          <p:nvPr>
            <p:ph type="body" idx="1"/>
          </p:nvPr>
        </p:nvSpPr>
        <p:spPr>
          <a:xfrm>
            <a:off x="697832" y="1447800"/>
            <a:ext cx="3950368" cy="421105"/>
          </a:xfrm>
        </p:spPr>
        <p:txBody>
          <a:bodyPr/>
          <a:lstStyle/>
          <a:p>
            <a:r>
              <a:rPr lang="en-US" i="1" dirty="0">
                <a:solidFill>
                  <a:schemeClr val="tx1"/>
                </a:solidFill>
                <a:latin typeface="Arial" panose="020B0604020202020204" pitchFamily="34" charset="0"/>
                <a:cs typeface="Arial" panose="020B0604020202020204" pitchFamily="34" charset="0"/>
              </a:rPr>
              <a:t>Original Text:</a:t>
            </a:r>
            <a:endParaRPr lang="en-US" i="1" dirty="0">
              <a:solidFill>
                <a:schemeClr val="tx1"/>
              </a:solidFill>
            </a:endParaRPr>
          </a:p>
        </p:txBody>
      </p:sp>
      <p:sp>
        <p:nvSpPr>
          <p:cNvPr id="6" name="Text Placeholder 5"/>
          <p:cNvSpPr>
            <a:spLocks noGrp="1"/>
          </p:cNvSpPr>
          <p:nvPr>
            <p:ph type="body" sz="half" idx="3"/>
          </p:nvPr>
        </p:nvSpPr>
        <p:spPr>
          <a:xfrm>
            <a:off x="1997242" y="3601453"/>
            <a:ext cx="3745831" cy="461210"/>
          </a:xfrm>
        </p:spPr>
        <p:txBody>
          <a:bodyPr/>
          <a:lstStyle/>
          <a:p>
            <a:r>
              <a:rPr lang="en-US" dirty="0">
                <a:solidFill>
                  <a:schemeClr val="tx1"/>
                </a:solidFill>
                <a:latin typeface="Arial" panose="020B0604020202020204" pitchFamily="34" charset="0"/>
                <a:cs typeface="Arial" panose="020B0604020202020204" pitchFamily="34" charset="0"/>
              </a:rPr>
              <a:t>Paraphrase Attempt</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561472" y="1838826"/>
            <a:ext cx="7491664" cy="1754605"/>
          </a:xfrm>
        </p:spPr>
        <p:txBody>
          <a:bodyPr>
            <a:normAutofit fontScale="92500" lnSpcReduction="20000"/>
          </a:bodyPr>
          <a:lstStyle/>
          <a:p>
            <a:pPr marL="0" indent="0">
              <a:buNone/>
            </a:pPr>
            <a:r>
              <a:rPr lang="en-US" sz="2800" dirty="0">
                <a:solidFill>
                  <a:srgbClr val="7030A0"/>
                </a:solidFill>
                <a:latin typeface="Arial" panose="020B0604020202020204" pitchFamily="34" charset="0"/>
                <a:cs typeface="Arial" panose="020B0604020202020204" pitchFamily="34" charset="0"/>
              </a:rPr>
              <a:t>“Synthesis involves putting together elements or parts to form a whole, arranging or combining pieces, parts, elements…to develop a pattern or structure that was not clearly there before” </a:t>
            </a:r>
            <a:r>
              <a:rPr lang="en-US" sz="2800" dirty="0" smtClean="0">
                <a:solidFill>
                  <a:srgbClr val="7030A0"/>
                </a:solidFill>
                <a:latin typeface="Arial" panose="020B0604020202020204" pitchFamily="34" charset="0"/>
                <a:cs typeface="Arial" panose="020B0604020202020204" pitchFamily="34" charset="0"/>
              </a:rPr>
              <a:t>(Jones, </a:t>
            </a:r>
            <a:r>
              <a:rPr lang="en-US" sz="2800" dirty="0">
                <a:solidFill>
                  <a:srgbClr val="7030A0"/>
                </a:solidFill>
                <a:latin typeface="Arial" panose="020B0604020202020204" pitchFamily="34" charset="0"/>
                <a:cs typeface="Arial" panose="020B0604020202020204" pitchFamily="34" charset="0"/>
              </a:rPr>
              <a:t>2014, p. 80</a:t>
            </a:r>
            <a:r>
              <a:rPr lang="en-US" sz="2800" dirty="0" smtClean="0">
                <a:solidFill>
                  <a:srgbClr val="7030A0"/>
                </a:solidFill>
                <a:latin typeface="Arial" panose="020B0604020202020204" pitchFamily="34" charset="0"/>
                <a:cs typeface="Arial" panose="020B0604020202020204" pitchFamily="34" charset="0"/>
              </a:rPr>
              <a:t>).</a:t>
            </a:r>
            <a:endParaRPr lang="en-US" sz="2800" dirty="0">
              <a:solidFill>
                <a:srgbClr val="7030A0"/>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4"/>
          </p:nvPr>
        </p:nvSpPr>
        <p:spPr>
          <a:xfrm>
            <a:off x="2687053" y="4058652"/>
            <a:ext cx="6216315" cy="1892969"/>
          </a:xfrm>
        </p:spPr>
        <p:txBody>
          <a:bodyPr>
            <a:normAutofit/>
          </a:bodyPr>
          <a:lstStyle/>
          <a:p>
            <a:pPr marL="0" indent="0">
              <a:buNone/>
            </a:pPr>
            <a:r>
              <a:rPr lang="en-US" sz="2800" dirty="0">
                <a:solidFill>
                  <a:srgbClr val="051079"/>
                </a:solidFill>
                <a:latin typeface="Arial" panose="020B0604020202020204" pitchFamily="34" charset="0"/>
                <a:cs typeface="Arial" panose="020B0604020202020204" pitchFamily="34" charset="0"/>
              </a:rPr>
              <a:t>To synthesize is to create, innovate, and invent.  Synthesizing involves </a:t>
            </a:r>
            <a:r>
              <a:rPr lang="en-US" sz="2800" dirty="0" smtClean="0">
                <a:solidFill>
                  <a:srgbClr val="051079"/>
                </a:solidFill>
                <a:latin typeface="Arial" panose="020B0604020202020204" pitchFamily="34" charset="0"/>
                <a:cs typeface="Arial" panose="020B0604020202020204" pitchFamily="34" charset="0"/>
              </a:rPr>
              <a:t>integrating information a meaningful way (Jones, </a:t>
            </a:r>
            <a:r>
              <a:rPr lang="en-US" sz="2800" dirty="0">
                <a:solidFill>
                  <a:srgbClr val="051079"/>
                </a:solidFill>
                <a:latin typeface="Arial" panose="020B0604020202020204" pitchFamily="34" charset="0"/>
                <a:cs typeface="Arial" panose="020B0604020202020204" pitchFamily="34" charset="0"/>
              </a:rPr>
              <a:t>2014). </a:t>
            </a:r>
          </a:p>
        </p:txBody>
      </p:sp>
      <p:sp>
        <p:nvSpPr>
          <p:cNvPr id="8" name="Rectangle 7"/>
          <p:cNvSpPr/>
          <p:nvPr/>
        </p:nvSpPr>
        <p:spPr>
          <a:xfrm>
            <a:off x="705851" y="6186101"/>
            <a:ext cx="8197515" cy="369332"/>
          </a:xfrm>
          <a:prstGeom prst="rect">
            <a:avLst/>
          </a:prstGeom>
        </p:spPr>
        <p:txBody>
          <a:bodyPr wrap="square">
            <a:spAutoFit/>
          </a:bodyPr>
          <a:lstStyle/>
          <a:p>
            <a:r>
              <a:rPr lang="en-US" dirty="0">
                <a:solidFill>
                  <a:srgbClr val="FF0000"/>
                </a:solidFill>
                <a:latin typeface="Arial" panose="020B0604020202020204" pitchFamily="34" charset="0"/>
                <a:cs typeface="Arial" panose="020B0604020202020204" pitchFamily="34" charset="0"/>
              </a:rPr>
              <a:t>Has this </a:t>
            </a:r>
            <a:r>
              <a:rPr lang="en-US" dirty="0" smtClean="0">
                <a:solidFill>
                  <a:srgbClr val="FF0000"/>
                </a:solidFill>
                <a:latin typeface="Arial" panose="020B0604020202020204" pitchFamily="34" charset="0"/>
                <a:cs typeface="Arial" panose="020B0604020202020204" pitchFamily="34" charset="0"/>
              </a:rPr>
              <a:t>paraphrase </a:t>
            </a:r>
            <a:r>
              <a:rPr lang="en-US" dirty="0">
                <a:solidFill>
                  <a:srgbClr val="FF0000"/>
                </a:solidFill>
                <a:latin typeface="Arial" panose="020B0604020202020204" pitchFamily="34" charset="0"/>
                <a:cs typeface="Arial" panose="020B0604020202020204" pitchFamily="34" charset="0"/>
              </a:rPr>
              <a:t>demonstrated an understanding of the </a:t>
            </a:r>
            <a:r>
              <a:rPr lang="en-US" dirty="0" smtClean="0">
                <a:solidFill>
                  <a:srgbClr val="FF0000"/>
                </a:solidFill>
                <a:latin typeface="Arial" panose="020B0604020202020204" pitchFamily="34" charset="0"/>
                <a:cs typeface="Arial" panose="020B0604020202020204" pitchFamily="34" charset="0"/>
              </a:rPr>
              <a:t>original concepts?</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91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962192"/>
          </a:xfrm>
        </p:spPr>
        <p:txBody>
          <a:bodyPr/>
          <a:lstStyle/>
          <a:p>
            <a:pPr algn="ctr"/>
            <a:r>
              <a:rPr lang="en-US" dirty="0"/>
              <a:t>Is this paraphrasing?</a:t>
            </a:r>
          </a:p>
        </p:txBody>
      </p:sp>
      <p:sp>
        <p:nvSpPr>
          <p:cNvPr id="4" name="Text Placeholder 3"/>
          <p:cNvSpPr>
            <a:spLocks noGrp="1"/>
          </p:cNvSpPr>
          <p:nvPr>
            <p:ph type="body" idx="1"/>
          </p:nvPr>
        </p:nvSpPr>
        <p:spPr>
          <a:xfrm>
            <a:off x="705850" y="1231232"/>
            <a:ext cx="4098758" cy="401016"/>
          </a:xfrm>
        </p:spPr>
        <p:txBody>
          <a:bodyPr/>
          <a:lstStyle/>
          <a:p>
            <a:r>
              <a:rPr lang="en-US" i="1" dirty="0">
                <a:solidFill>
                  <a:schemeClr val="tx1"/>
                </a:solidFill>
                <a:latin typeface="Arial" panose="020B0604020202020204" pitchFamily="34" charset="0"/>
                <a:cs typeface="Arial" panose="020B0604020202020204" pitchFamily="34" charset="0"/>
              </a:rPr>
              <a:t>Original Text:</a:t>
            </a:r>
            <a:endParaRPr lang="en-US" i="1" dirty="0">
              <a:solidFill>
                <a:schemeClr val="tx1"/>
              </a:solidFill>
            </a:endParaRPr>
          </a:p>
        </p:txBody>
      </p:sp>
      <p:sp>
        <p:nvSpPr>
          <p:cNvPr id="6" name="Text Placeholder 5"/>
          <p:cNvSpPr>
            <a:spLocks noGrp="1"/>
          </p:cNvSpPr>
          <p:nvPr>
            <p:ph type="body" sz="half" idx="3"/>
          </p:nvPr>
        </p:nvSpPr>
        <p:spPr>
          <a:xfrm>
            <a:off x="1997242" y="3601453"/>
            <a:ext cx="3745831" cy="461210"/>
          </a:xfrm>
        </p:spPr>
        <p:txBody>
          <a:bodyPr/>
          <a:lstStyle/>
          <a:p>
            <a:r>
              <a:rPr lang="en-US" dirty="0">
                <a:solidFill>
                  <a:schemeClr val="tx1"/>
                </a:solidFill>
                <a:latin typeface="Arial" panose="020B0604020202020204" pitchFamily="34" charset="0"/>
                <a:cs typeface="Arial" panose="020B0604020202020204" pitchFamily="34" charset="0"/>
              </a:rPr>
              <a:t>Paraphrase Attempt</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553451" y="1660358"/>
            <a:ext cx="7491664" cy="1716504"/>
          </a:xfrm>
        </p:spPr>
        <p:txBody>
          <a:bodyPr>
            <a:normAutofit fontScale="92500" lnSpcReduction="20000"/>
          </a:bodyPr>
          <a:lstStyle/>
          <a:p>
            <a:pPr marL="0" indent="0">
              <a:buNone/>
            </a:pPr>
            <a:r>
              <a:rPr lang="en-US" sz="2800" dirty="0">
                <a:solidFill>
                  <a:srgbClr val="7030A0"/>
                </a:solidFill>
                <a:latin typeface="Arial" panose="020B0604020202020204" pitchFamily="34" charset="0"/>
                <a:cs typeface="Arial" panose="020B0604020202020204" pitchFamily="34" charset="0"/>
              </a:rPr>
              <a:t>“Synthesis involves putting together elements or parts to form a whole, arranging or combining pieces, parts, elements…to develop a pattern or structure that was not clearly there before” </a:t>
            </a:r>
            <a:r>
              <a:rPr lang="en-US" sz="2800" dirty="0" smtClean="0">
                <a:solidFill>
                  <a:srgbClr val="7030A0"/>
                </a:solidFill>
                <a:latin typeface="Arial" panose="020B0604020202020204" pitchFamily="34" charset="0"/>
                <a:cs typeface="Arial" panose="020B0604020202020204" pitchFamily="34" charset="0"/>
              </a:rPr>
              <a:t>(Summer, </a:t>
            </a:r>
            <a:r>
              <a:rPr lang="en-US" sz="2800" dirty="0">
                <a:solidFill>
                  <a:srgbClr val="7030A0"/>
                </a:solidFill>
                <a:latin typeface="Arial" panose="020B0604020202020204" pitchFamily="34" charset="0"/>
                <a:cs typeface="Arial" panose="020B0604020202020204" pitchFamily="34" charset="0"/>
              </a:rPr>
              <a:t>2014, p. 80</a:t>
            </a:r>
            <a:r>
              <a:rPr lang="en-US" sz="2800" dirty="0" smtClean="0">
                <a:solidFill>
                  <a:srgbClr val="7030A0"/>
                </a:solidFill>
                <a:latin typeface="Arial" panose="020B0604020202020204" pitchFamily="34" charset="0"/>
                <a:cs typeface="Arial" panose="020B0604020202020204" pitchFamily="34" charset="0"/>
              </a:rPr>
              <a:t>).</a:t>
            </a:r>
            <a:endParaRPr lang="en-US" sz="2800" dirty="0">
              <a:solidFill>
                <a:srgbClr val="7030A0"/>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4"/>
          </p:nvPr>
        </p:nvSpPr>
        <p:spPr>
          <a:xfrm>
            <a:off x="1917033" y="4058652"/>
            <a:ext cx="6986336" cy="1892969"/>
          </a:xfrm>
        </p:spPr>
        <p:txBody>
          <a:bodyPr>
            <a:normAutofit fontScale="92500" lnSpcReduction="10000"/>
          </a:bodyPr>
          <a:lstStyle/>
          <a:p>
            <a:pPr marL="0" indent="0">
              <a:buNone/>
            </a:pPr>
            <a:r>
              <a:rPr lang="en-US" sz="2800" dirty="0">
                <a:latin typeface="Arial" panose="020B0604020202020204" pitchFamily="34" charset="0"/>
                <a:cs typeface="Arial" panose="020B0604020202020204" pitchFamily="34" charset="0"/>
              </a:rPr>
              <a:t>When synthesizing a literature search, the writer identifies themes among the various articles </a:t>
            </a:r>
            <a:r>
              <a:rPr lang="en-US" sz="2800" dirty="0" smtClean="0">
                <a:latin typeface="Arial" panose="020B0604020202020204" pitchFamily="34" charset="0"/>
                <a:cs typeface="Arial" panose="020B0604020202020204" pitchFamily="34" charset="0"/>
              </a:rPr>
              <a:t>(Summer, </a:t>
            </a:r>
            <a:r>
              <a:rPr lang="en-US" sz="2800" dirty="0">
                <a:latin typeface="Arial" panose="020B0604020202020204" pitchFamily="34" charset="0"/>
                <a:cs typeface="Arial" panose="020B0604020202020204" pitchFamily="34" charset="0"/>
              </a:rPr>
              <a:t>2014).  The authors may agree, disagree, or expand on the various themes. </a:t>
            </a:r>
          </a:p>
        </p:txBody>
      </p:sp>
      <p:sp>
        <p:nvSpPr>
          <p:cNvPr id="8" name="Rectangle 7"/>
          <p:cNvSpPr/>
          <p:nvPr/>
        </p:nvSpPr>
        <p:spPr>
          <a:xfrm>
            <a:off x="705850" y="5913385"/>
            <a:ext cx="8197515" cy="830997"/>
          </a:xfrm>
          <a:prstGeom prst="rect">
            <a:avLst/>
          </a:prstGeom>
        </p:spPr>
        <p:txBody>
          <a:bodyPr wrap="square">
            <a:spAutoFit/>
          </a:bodyPr>
          <a:lstStyle/>
          <a:p>
            <a:pPr lvl="0" fontAlgn="auto">
              <a:spcBef>
                <a:spcPts val="580"/>
              </a:spcBef>
              <a:spcAft>
                <a:spcPts val="0"/>
              </a:spcAft>
              <a:buClr>
                <a:srgbClr val="F0A22E"/>
              </a:buClr>
              <a:buSzPct val="85000"/>
            </a:pPr>
            <a:r>
              <a:rPr lang="en-US" sz="2400" dirty="0" smtClean="0">
                <a:solidFill>
                  <a:srgbClr val="C17529">
                    <a:lumMod val="75000"/>
                  </a:srgbClr>
                </a:solidFill>
                <a:latin typeface="Arial" panose="020B0604020202020204" pitchFamily="34" charset="0"/>
                <a:cs typeface="Arial" panose="020B0604020202020204" pitchFamily="34" charset="0"/>
              </a:rPr>
              <a:t>In this example does the writer take the ideas of the original statement and combine it with other elements?</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314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13031"/>
          </a:xfrm>
        </p:spPr>
        <p:txBody>
          <a:bodyPr>
            <a:normAutofit/>
          </a:bodyPr>
          <a:lstStyle/>
          <a:p>
            <a:pPr algn="ctr"/>
            <a:r>
              <a:rPr lang="en-US" sz="3200" b="1" dirty="0" smtClean="0">
                <a:latin typeface="Arial" panose="020B0604020202020204" pitchFamily="34" charset="0"/>
                <a:cs typeface="Arial" panose="020B0604020202020204" pitchFamily="34" charset="0"/>
              </a:rPr>
              <a:t>Sentence Prompts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98764" y="1397876"/>
            <a:ext cx="8269220" cy="4918517"/>
          </a:xfrm>
        </p:spPr>
        <p:txBody>
          <a:bodyPr>
            <a:normAutofit fontScale="32500" lnSpcReduction="20000"/>
          </a:bodyPr>
          <a:lstStyle/>
          <a:p>
            <a:pPr>
              <a:lnSpc>
                <a:spcPct val="150000"/>
              </a:lnSpc>
            </a:pPr>
            <a:r>
              <a:rPr lang="en-US" sz="6200" b="1" dirty="0" smtClean="0">
                <a:latin typeface="Arial" panose="020B0604020202020204" pitchFamily="34" charset="0"/>
                <a:cs typeface="Arial" panose="020B0604020202020204" pitchFamily="34" charset="0"/>
              </a:rPr>
              <a:t>Sentence prompts are used to teach critical writing skills.</a:t>
            </a:r>
          </a:p>
          <a:p>
            <a:pPr>
              <a:lnSpc>
                <a:spcPct val="150000"/>
              </a:lnSpc>
            </a:pPr>
            <a:r>
              <a:rPr lang="en-US" sz="6200" b="1" dirty="0" smtClean="0">
                <a:latin typeface="Arial" panose="020B0604020202020204" pitchFamily="34" charset="0"/>
                <a:cs typeface="Arial" panose="020B0604020202020204" pitchFamily="34" charset="0"/>
              </a:rPr>
              <a:t>Using sentence </a:t>
            </a:r>
            <a:r>
              <a:rPr lang="en-US" sz="6200" b="1" dirty="0">
                <a:latin typeface="Arial" panose="020B0604020202020204" pitchFamily="34" charset="0"/>
                <a:cs typeface="Arial" panose="020B0604020202020204" pitchFamily="34" charset="0"/>
              </a:rPr>
              <a:t>prompts is a legitimate way to structure </a:t>
            </a:r>
            <a:r>
              <a:rPr lang="en-US" sz="6200" b="1" dirty="0" smtClean="0">
                <a:latin typeface="Arial" panose="020B0604020202020204" pitchFamily="34" charset="0"/>
                <a:cs typeface="Arial" panose="020B0604020202020204" pitchFamily="34" charset="0"/>
              </a:rPr>
              <a:t>ideas </a:t>
            </a:r>
            <a:r>
              <a:rPr lang="en-US" sz="6200" b="1" dirty="0">
                <a:latin typeface="Arial" panose="020B0604020202020204" pitchFamily="34" charset="0"/>
                <a:cs typeface="Arial" panose="020B0604020202020204" pitchFamily="34" charset="0"/>
              </a:rPr>
              <a:t>and is distinctly different from paraphrasing or plagiarizing. </a:t>
            </a:r>
            <a:endParaRPr lang="en-US" sz="11100" b="1" dirty="0" smtClean="0">
              <a:latin typeface="Arial" panose="020B0604020202020204" pitchFamily="34" charset="0"/>
              <a:cs typeface="Arial" panose="020B0604020202020204" pitchFamily="34" charset="0"/>
            </a:endParaRPr>
          </a:p>
          <a:p>
            <a:pPr marL="0" indent="0">
              <a:buNone/>
            </a:pPr>
            <a:endParaRPr lang="en-US" sz="4500" b="1" dirty="0">
              <a:latin typeface="Arial" panose="020B0604020202020204" pitchFamily="34" charset="0"/>
              <a:cs typeface="Arial" panose="020B0604020202020204" pitchFamily="34" charset="0"/>
            </a:endParaRPr>
          </a:p>
          <a:p>
            <a:pPr marL="0" indent="0">
              <a:spcAft>
                <a:spcPts val="1200"/>
              </a:spcAft>
              <a:buNone/>
            </a:pPr>
            <a:r>
              <a:rPr lang="en-US" b="1" i="1" dirty="0">
                <a:solidFill>
                  <a:srgbClr val="C00000"/>
                </a:solidFill>
                <a:latin typeface="Arial" panose="020B0604020202020204" pitchFamily="34" charset="0"/>
                <a:cs typeface="Arial" panose="020B0604020202020204" pitchFamily="34" charset="0"/>
              </a:rPr>
              <a:t>	</a:t>
            </a:r>
            <a:r>
              <a:rPr lang="en-US" sz="4900" b="1" i="1" dirty="0">
                <a:solidFill>
                  <a:srgbClr val="C00000"/>
                </a:solidFill>
                <a:latin typeface="Arial" panose="020B0604020202020204" pitchFamily="34" charset="0"/>
                <a:cs typeface="Arial" panose="020B0604020202020204" pitchFamily="34" charset="0"/>
              </a:rPr>
              <a:t>T</a:t>
            </a:r>
            <a:r>
              <a:rPr lang="en-US" sz="4900" b="1" i="1" dirty="0" smtClean="0">
                <a:solidFill>
                  <a:srgbClr val="C00000"/>
                </a:solidFill>
                <a:latin typeface="Arial" panose="020B0604020202020204" pitchFamily="34" charset="0"/>
                <a:cs typeface="Arial" panose="020B0604020202020204" pitchFamily="34" charset="0"/>
              </a:rPr>
              <a:t>he </a:t>
            </a:r>
            <a:r>
              <a:rPr lang="en-US" sz="4900" b="1" i="1" dirty="0">
                <a:solidFill>
                  <a:srgbClr val="C00000"/>
                </a:solidFill>
                <a:latin typeface="Arial" panose="020B0604020202020204" pitchFamily="34" charset="0"/>
                <a:cs typeface="Arial" panose="020B0604020202020204" pitchFamily="34" charset="0"/>
              </a:rPr>
              <a:t>thesis / premise / central issue is . . . </a:t>
            </a:r>
            <a:r>
              <a:rPr lang="en-US" sz="4900" b="1" i="1" dirty="0" smtClean="0">
                <a:solidFill>
                  <a:srgbClr val="C00000"/>
                </a:solidFill>
                <a:latin typeface="Arial" panose="020B0604020202020204" pitchFamily="34" charset="0"/>
                <a:cs typeface="Arial" panose="020B0604020202020204" pitchFamily="34" charset="0"/>
              </a:rPr>
              <a:t>This </a:t>
            </a:r>
            <a:r>
              <a:rPr lang="en-US" sz="4900" b="1" i="1" dirty="0">
                <a:solidFill>
                  <a:srgbClr val="C00000"/>
                </a:solidFill>
                <a:latin typeface="Arial" panose="020B0604020202020204" pitchFamily="34" charset="0"/>
                <a:cs typeface="Arial" panose="020B0604020202020204" pitchFamily="34" charset="0"/>
              </a:rPr>
              <a:t>study examines . . .  </a:t>
            </a:r>
            <a:endParaRPr lang="en-US" sz="4900" b="1" i="1" dirty="0" smtClean="0">
              <a:solidFill>
                <a:srgbClr val="C00000"/>
              </a:solidFill>
              <a:latin typeface="Arial" panose="020B0604020202020204" pitchFamily="34" charset="0"/>
              <a:cs typeface="Arial" panose="020B0604020202020204" pitchFamily="34" charset="0"/>
            </a:endParaRPr>
          </a:p>
          <a:p>
            <a:pPr marL="0" indent="0">
              <a:spcAft>
                <a:spcPts val="1200"/>
              </a:spcAft>
              <a:buNone/>
            </a:pPr>
            <a:r>
              <a:rPr lang="en-US" sz="4900" b="1" i="1" dirty="0">
                <a:solidFill>
                  <a:srgbClr val="C00000"/>
                </a:solidFill>
                <a:latin typeface="Arial" panose="020B0604020202020204" pitchFamily="34" charset="0"/>
                <a:cs typeface="Arial" panose="020B0604020202020204" pitchFamily="34" charset="0"/>
              </a:rPr>
              <a:t>	</a:t>
            </a:r>
            <a:r>
              <a:rPr lang="en-US" sz="4900" b="1" i="1" dirty="0" smtClean="0">
                <a:solidFill>
                  <a:srgbClr val="C00000"/>
                </a:solidFill>
                <a:latin typeface="Arial" panose="020B0604020202020204" pitchFamily="34" charset="0"/>
                <a:cs typeface="Arial" panose="020B0604020202020204" pitchFamily="34" charset="0"/>
              </a:rPr>
              <a:t>Some </a:t>
            </a:r>
            <a:r>
              <a:rPr lang="en-US" sz="4900" b="1" i="1" dirty="0">
                <a:solidFill>
                  <a:srgbClr val="C00000"/>
                </a:solidFill>
                <a:latin typeface="Arial" panose="020B0604020202020204" pitchFamily="34" charset="0"/>
                <a:cs typeface="Arial" panose="020B0604020202020204" pitchFamily="34" charset="0"/>
              </a:rPr>
              <a:t>findings / conclusions are . . . </a:t>
            </a:r>
            <a:r>
              <a:rPr lang="en-US" sz="4900" b="1" i="1" dirty="0" smtClean="0">
                <a:solidFill>
                  <a:srgbClr val="C00000"/>
                </a:solidFill>
                <a:latin typeface="Arial" panose="020B0604020202020204" pitchFamily="34" charset="0"/>
                <a:cs typeface="Arial" panose="020B0604020202020204" pitchFamily="34" charset="0"/>
              </a:rPr>
              <a:t> he </a:t>
            </a:r>
            <a:r>
              <a:rPr lang="en-US" sz="4900" b="1" i="1" dirty="0">
                <a:solidFill>
                  <a:srgbClr val="C00000"/>
                </a:solidFill>
                <a:latin typeface="Arial" panose="020B0604020202020204" pitchFamily="34" charset="0"/>
                <a:cs typeface="Arial" panose="020B0604020202020204" pitchFamily="34" charset="0"/>
              </a:rPr>
              <a:t>data suggest . . . The authors </a:t>
            </a:r>
            <a:endParaRPr lang="en-US" sz="4900" b="1" i="1" dirty="0" smtClean="0">
              <a:solidFill>
                <a:srgbClr val="C00000"/>
              </a:solidFill>
              <a:latin typeface="Arial" panose="020B0604020202020204" pitchFamily="34" charset="0"/>
              <a:cs typeface="Arial" panose="020B0604020202020204" pitchFamily="34" charset="0"/>
            </a:endParaRPr>
          </a:p>
          <a:p>
            <a:pPr marL="0" indent="0">
              <a:spcAft>
                <a:spcPts val="1200"/>
              </a:spcAft>
              <a:buNone/>
            </a:pPr>
            <a:r>
              <a:rPr lang="en-US" sz="4900" b="1" i="1" dirty="0">
                <a:solidFill>
                  <a:srgbClr val="C00000"/>
                </a:solidFill>
                <a:latin typeface="Arial" panose="020B0604020202020204" pitchFamily="34" charset="0"/>
                <a:cs typeface="Arial" panose="020B0604020202020204" pitchFamily="34" charset="0"/>
              </a:rPr>
              <a:t>	</a:t>
            </a:r>
            <a:r>
              <a:rPr lang="en-US" sz="4900" b="1" i="1" dirty="0" smtClean="0">
                <a:solidFill>
                  <a:srgbClr val="C00000"/>
                </a:solidFill>
                <a:latin typeface="Arial" panose="020B0604020202020204" pitchFamily="34" charset="0"/>
                <a:cs typeface="Arial" panose="020B0604020202020204" pitchFamily="34" charset="0"/>
              </a:rPr>
              <a:t>assume . </a:t>
            </a:r>
            <a:r>
              <a:rPr lang="en-US" sz="4900" b="1" i="1" dirty="0">
                <a:solidFill>
                  <a:srgbClr val="C00000"/>
                </a:solidFill>
                <a:latin typeface="Arial" panose="020B0604020202020204" pitchFamily="34" charset="0"/>
                <a:cs typeface="Arial" panose="020B0604020202020204" pitchFamily="34" charset="0"/>
              </a:rPr>
              <a:t>. . </a:t>
            </a:r>
            <a:r>
              <a:rPr lang="en-US" sz="4900" b="1" i="1" dirty="0" smtClean="0">
                <a:solidFill>
                  <a:srgbClr val="C00000"/>
                </a:solidFill>
                <a:latin typeface="Arial" panose="020B0604020202020204" pitchFamily="34" charset="0"/>
                <a:cs typeface="Arial" panose="020B0604020202020204" pitchFamily="34" charset="0"/>
              </a:rPr>
              <a:t>The  research </a:t>
            </a:r>
            <a:r>
              <a:rPr lang="en-US" sz="4900" b="1" i="1" dirty="0">
                <a:solidFill>
                  <a:srgbClr val="C00000"/>
                </a:solidFill>
                <a:latin typeface="Arial" panose="020B0604020202020204" pitchFamily="34" charset="0"/>
                <a:cs typeface="Arial" panose="020B0604020202020204" pitchFamily="34" charset="0"/>
              </a:rPr>
              <a:t>validates . . . Their research does not support . . </a:t>
            </a:r>
            <a:r>
              <a:rPr lang="en-US" sz="4900" b="1" i="1" dirty="0" smtClean="0">
                <a:solidFill>
                  <a:srgbClr val="C00000"/>
                </a:solidFill>
                <a:latin typeface="Arial" panose="020B0604020202020204" pitchFamily="34" charset="0"/>
                <a:cs typeface="Arial" panose="020B0604020202020204" pitchFamily="34" charset="0"/>
              </a:rPr>
              <a:t>.</a:t>
            </a:r>
          </a:p>
          <a:p>
            <a:pPr marL="0" indent="0">
              <a:spcAft>
                <a:spcPts val="1200"/>
              </a:spcAft>
              <a:buNone/>
            </a:pPr>
            <a:r>
              <a:rPr lang="en-US" sz="4900" b="1" i="1" dirty="0" smtClean="0">
                <a:solidFill>
                  <a:srgbClr val="C00000"/>
                </a:solidFill>
                <a:latin typeface="Arial" panose="020B0604020202020204" pitchFamily="34" charset="0"/>
                <a:cs typeface="Arial" panose="020B0604020202020204" pitchFamily="34" charset="0"/>
              </a:rPr>
              <a:t>	Based </a:t>
            </a:r>
            <a:r>
              <a:rPr lang="en-US" sz="4900" b="1" i="1" dirty="0">
                <a:solidFill>
                  <a:srgbClr val="C00000"/>
                </a:solidFill>
                <a:latin typeface="Arial" panose="020B0604020202020204" pitchFamily="34" charset="0"/>
                <a:cs typeface="Arial" panose="020B0604020202020204" pitchFamily="34" charset="0"/>
              </a:rPr>
              <a:t>on their research, the authors conclude . . </a:t>
            </a:r>
            <a:r>
              <a:rPr lang="en-US" sz="4900" b="1" i="1" dirty="0" smtClean="0">
                <a:solidFill>
                  <a:srgbClr val="C00000"/>
                </a:solidFill>
                <a:latin typeface="Arial" panose="020B0604020202020204" pitchFamily="34" charset="0"/>
                <a:cs typeface="Arial" panose="020B0604020202020204" pitchFamily="34" charset="0"/>
              </a:rPr>
              <a:t>.</a:t>
            </a:r>
          </a:p>
          <a:p>
            <a:pPr marL="0" indent="0">
              <a:spcAft>
                <a:spcPts val="1200"/>
              </a:spcAft>
              <a:buNone/>
            </a:pPr>
            <a:r>
              <a:rPr lang="en-US" sz="4900" b="1" i="1" dirty="0" smtClean="0">
                <a:solidFill>
                  <a:srgbClr val="C00000"/>
                </a:solidFill>
                <a:latin typeface="Arial" panose="020B0604020202020204" pitchFamily="34" charset="0"/>
                <a:cs typeface="Arial" panose="020B0604020202020204" pitchFamily="34" charset="0"/>
              </a:rPr>
              <a:t>	Consensus </a:t>
            </a:r>
            <a:r>
              <a:rPr lang="en-US" sz="4900" b="1" i="1" dirty="0">
                <a:solidFill>
                  <a:srgbClr val="C00000"/>
                </a:solidFill>
                <a:latin typeface="Arial" panose="020B0604020202020204" pitchFamily="34" charset="0"/>
                <a:cs typeface="Arial" panose="020B0604020202020204" pitchFamily="34" charset="0"/>
              </a:rPr>
              <a:t>among the researchers includes agreement about . </a:t>
            </a:r>
            <a:r>
              <a:rPr lang="en-US" sz="4900" b="1" i="1" dirty="0" smtClean="0">
                <a:solidFill>
                  <a:srgbClr val="C00000"/>
                </a:solidFill>
                <a:latin typeface="Arial" panose="020B0604020202020204" pitchFamily="34" charset="0"/>
                <a:cs typeface="Arial" panose="020B0604020202020204" pitchFamily="34" charset="0"/>
              </a:rPr>
              <a:t>. . </a:t>
            </a:r>
          </a:p>
          <a:p>
            <a:pPr marL="0" indent="0">
              <a:buNone/>
            </a:pPr>
            <a:r>
              <a:rPr lang="en-US" sz="4900" b="1" i="1" dirty="0" smtClean="0">
                <a:solidFill>
                  <a:srgbClr val="C00000"/>
                </a:solidFill>
                <a:latin typeface="Arial" panose="020B0604020202020204" pitchFamily="34" charset="0"/>
                <a:cs typeface="Arial" panose="020B0604020202020204" pitchFamily="34" charset="0"/>
              </a:rPr>
              <a:t>	According to…. However, </a:t>
            </a:r>
            <a:endParaRPr lang="en-US" sz="4900" dirty="0"/>
          </a:p>
        </p:txBody>
      </p:sp>
    </p:spTree>
    <p:extLst>
      <p:ext uri="{BB962C8B-B14F-4D97-AF65-F5344CB8AC3E}">
        <p14:creationId xmlns:p14="http://schemas.microsoft.com/office/powerpoint/2010/main" val="104906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Sentence Prompts</a:t>
            </a:r>
            <a:endParaRPr lang="en-US" sz="32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6818301"/>
              </p:ext>
            </p:extLst>
          </p:nvPr>
        </p:nvGraphicFramePr>
        <p:xfrm>
          <a:off x="760575" y="2042446"/>
          <a:ext cx="7682965" cy="1905712"/>
        </p:xfrm>
        <a:graphic>
          <a:graphicData uri="http://schemas.openxmlformats.org/drawingml/2006/table">
            <a:tbl>
              <a:tblPr/>
              <a:tblGrid>
                <a:gridCol w="1905079"/>
                <a:gridCol w="1940529"/>
                <a:gridCol w="1911395"/>
                <a:gridCol w="1925962"/>
              </a:tblGrid>
              <a:tr h="1905712">
                <a:tc>
                  <a:txBody>
                    <a:bodyPr/>
                    <a:lstStyle/>
                    <a:p>
                      <a:r>
                        <a:rPr lang="en-US" b="1" i="0" dirty="0">
                          <a:effectLst/>
                          <a:latin typeface="Arial" panose="020B0604020202020204" pitchFamily="34" charset="0"/>
                          <a:cs typeface="Arial" panose="020B0604020202020204" pitchFamily="34" charset="0"/>
                        </a:rPr>
                        <a:t>Smith (2003)</a:t>
                      </a:r>
                    </a:p>
                  </a:txBody>
                  <a:tcPr marT="91440" marB="9144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r>
                        <a:rPr lang="en-US" b="1" i="0" dirty="0">
                          <a:effectLst/>
                          <a:latin typeface="Arial" panose="020B0604020202020204" pitchFamily="34" charset="0"/>
                          <a:cs typeface="Arial" panose="020B0604020202020204" pitchFamily="34" charset="0"/>
                        </a:rPr>
                        <a:t>found</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observed</a:t>
                      </a:r>
                    </a:p>
                  </a:txBody>
                  <a:tcPr marT="91440" marB="9144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l"/>
                      <a:r>
                        <a:rPr lang="en-US" b="1" i="0" dirty="0">
                          <a:effectLst/>
                          <a:latin typeface="Arial" panose="020B0604020202020204" pitchFamily="34" charset="0"/>
                          <a:cs typeface="Arial" panose="020B0604020202020204" pitchFamily="34" charset="0"/>
                        </a:rPr>
                        <a:t>distinct</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significant</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notable</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considerable</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major</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only slight</a:t>
                      </a:r>
                    </a:p>
                  </a:txBody>
                  <a:tcPr marT="91440" marB="9144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r>
                        <a:rPr lang="en-US" b="1" i="0" dirty="0">
                          <a:effectLst/>
                          <a:latin typeface="Arial" panose="020B0604020202020204" pitchFamily="34" charset="0"/>
                          <a:cs typeface="Arial" panose="020B0604020202020204" pitchFamily="34" charset="0"/>
                        </a:rPr>
                        <a:t>differences between X and Y.</a:t>
                      </a:r>
                    </a:p>
                  </a:txBody>
                  <a:tcPr marT="91440" marB="9144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bl>
          </a:graphicData>
        </a:graphic>
      </p:graphicFrame>
      <p:sp>
        <p:nvSpPr>
          <p:cNvPr id="6" name="Rectangle 5"/>
          <p:cNvSpPr/>
          <p:nvPr/>
        </p:nvSpPr>
        <p:spPr>
          <a:xfrm>
            <a:off x="734938" y="4127619"/>
            <a:ext cx="7742726" cy="1800493"/>
          </a:xfrm>
          <a:prstGeom prst="rect">
            <a:avLst/>
          </a:prstGeom>
        </p:spPr>
        <p:txBody>
          <a:bodyPr wrap="square">
            <a:spAutoFit/>
          </a:bodyPr>
          <a:lstStyle/>
          <a:p>
            <a:pPr lvl="0" eaLnBrk="0" hangingPunct="0">
              <a:spcAft>
                <a:spcPts val="600"/>
              </a:spcAft>
            </a:pPr>
            <a:r>
              <a:rPr lang="en-US" altLang="en-US" sz="1400" b="1" dirty="0">
                <a:solidFill>
                  <a:srgbClr val="000000"/>
                </a:solidFill>
                <a:latin typeface="Arial" pitchFamily="34" charset="0"/>
                <a:cs typeface="Arial" pitchFamily="34" charset="0"/>
              </a:rPr>
              <a:t>Jones (2013) found dramatic differences in the rate of decline of X between Y and Z.</a:t>
            </a:r>
            <a:br>
              <a:rPr lang="en-US" altLang="en-US" sz="1400" b="1" dirty="0">
                <a:solidFill>
                  <a:srgbClr val="000000"/>
                </a:solidFill>
                <a:latin typeface="Arial" pitchFamily="34" charset="0"/>
                <a:cs typeface="Arial" pitchFamily="34" charset="0"/>
              </a:rPr>
            </a:br>
            <a:r>
              <a:rPr lang="en-US" altLang="en-US" sz="1400" b="1" dirty="0">
                <a:solidFill>
                  <a:srgbClr val="000000"/>
                </a:solidFill>
                <a:latin typeface="Arial" pitchFamily="34" charset="0"/>
                <a:cs typeface="Arial" pitchFamily="34" charset="0"/>
              </a:rPr>
              <a:t>Areas where significant differences have been found include X and Y.</a:t>
            </a:r>
            <a:br>
              <a:rPr lang="en-US" altLang="en-US" sz="1400" b="1" dirty="0">
                <a:solidFill>
                  <a:srgbClr val="000000"/>
                </a:solidFill>
                <a:latin typeface="Arial" pitchFamily="34" charset="0"/>
                <a:cs typeface="Arial" pitchFamily="34" charset="0"/>
              </a:rPr>
            </a:br>
            <a:r>
              <a:rPr lang="en-US" altLang="en-US" sz="1400" b="1" dirty="0">
                <a:solidFill>
                  <a:srgbClr val="000000"/>
                </a:solidFill>
                <a:latin typeface="Arial" pitchFamily="34" charset="0"/>
                <a:cs typeface="Arial" pitchFamily="34" charset="0"/>
              </a:rPr>
              <a:t>The nervous systems of X are significantly different from those of Y in several key </a:t>
            </a:r>
            <a:r>
              <a:rPr lang="en-US" altLang="en-US" sz="1400" b="1" dirty="0" smtClean="0">
                <a:solidFill>
                  <a:srgbClr val="000000"/>
                </a:solidFill>
                <a:latin typeface="Arial" pitchFamily="34" charset="0"/>
                <a:cs typeface="Arial" pitchFamily="34" charset="0"/>
              </a:rPr>
              <a:t>features</a:t>
            </a:r>
          </a:p>
          <a:p>
            <a:pPr lvl="0" eaLnBrk="0" hangingPunct="0"/>
            <a:endParaRPr lang="en-US" altLang="en-US" sz="1400" b="1" dirty="0">
              <a:solidFill>
                <a:srgbClr val="000000"/>
              </a:solidFill>
              <a:latin typeface="Arial" pitchFamily="34" charset="0"/>
              <a:cs typeface="Arial" pitchFamily="34" charset="0"/>
            </a:endParaRPr>
          </a:p>
          <a:p>
            <a:pPr lvl="0" eaLnBrk="0" hangingPunct="0"/>
            <a:endParaRPr lang="en-US" altLang="en-US" sz="3600" b="1" dirty="0">
              <a:solidFill>
                <a:srgbClr val="000000"/>
              </a:solidFill>
              <a:latin typeface="Arial" pitchFamily="34" charset="0"/>
              <a:cs typeface="Arial" pitchFamily="34" charset="0"/>
            </a:endParaRPr>
          </a:p>
        </p:txBody>
      </p:sp>
      <p:sp>
        <p:nvSpPr>
          <p:cNvPr id="7" name="Rectangle 6"/>
          <p:cNvSpPr/>
          <p:nvPr/>
        </p:nvSpPr>
        <p:spPr>
          <a:xfrm>
            <a:off x="879474" y="5586414"/>
            <a:ext cx="7521041" cy="584775"/>
          </a:xfrm>
          <a:prstGeom prst="rect">
            <a:avLst/>
          </a:prstGeom>
        </p:spPr>
        <p:txBody>
          <a:bodyPr wrap="square">
            <a:spAutoFit/>
          </a:bodyPr>
          <a:lstStyle/>
          <a:p>
            <a:pPr lvl="0"/>
            <a:r>
              <a:rPr lang="en-US" sz="1600" b="1" dirty="0">
                <a:solidFill>
                  <a:srgbClr val="000000"/>
                </a:solidFill>
              </a:rPr>
              <a:t>For a well-developed list of sentence prompts, visit Academic </a:t>
            </a:r>
            <a:r>
              <a:rPr lang="en-US" sz="1600" b="1" dirty="0" err="1">
                <a:solidFill>
                  <a:srgbClr val="000000"/>
                </a:solidFill>
              </a:rPr>
              <a:t>Phrasebank</a:t>
            </a:r>
            <a:r>
              <a:rPr lang="en-US" sz="1600" b="1" dirty="0">
                <a:solidFill>
                  <a:srgbClr val="000000"/>
                </a:solidFill>
              </a:rPr>
              <a:t> at http://www.phrasebank.manchester.ac.uk</a:t>
            </a:r>
            <a:r>
              <a:rPr lang="en-US" sz="1600"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585803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5" y="318978"/>
            <a:ext cx="7772400" cy="1204986"/>
          </a:xfrm>
        </p:spPr>
        <p:txBody>
          <a:bodyPr>
            <a:noAutofit/>
          </a:bodyPr>
          <a:lstStyle/>
          <a:p>
            <a:r>
              <a:rPr lang="en-US" b="1" dirty="0"/>
              <a:t>DEAL </a:t>
            </a:r>
            <a:r>
              <a:rPr lang="en-US" b="1" dirty="0" smtClean="0"/>
              <a:t>Model</a:t>
            </a:r>
            <a:br>
              <a:rPr lang="en-US" b="1" dirty="0" smtClean="0"/>
            </a:br>
            <a:r>
              <a:rPr lang="en-US" b="1" dirty="0" smtClean="0"/>
              <a:t>Structured </a:t>
            </a:r>
            <a:r>
              <a:rPr lang="en-US" b="1" dirty="0"/>
              <a:t>Critical Reflection</a:t>
            </a:r>
          </a:p>
        </p:txBody>
      </p:sp>
      <p:sp>
        <p:nvSpPr>
          <p:cNvPr id="3" name="Content Placeholder 2"/>
          <p:cNvSpPr>
            <a:spLocks noGrp="1"/>
          </p:cNvSpPr>
          <p:nvPr>
            <p:ph sz="quarter" idx="1"/>
          </p:nvPr>
        </p:nvSpPr>
        <p:spPr>
          <a:xfrm>
            <a:off x="888023" y="2083777"/>
            <a:ext cx="7948245" cy="4586654"/>
          </a:xfrm>
        </p:spPr>
        <p:txBody>
          <a:bodyPr/>
          <a:lstStyle/>
          <a:p>
            <a:pPr marL="0" indent="0">
              <a:spcAft>
                <a:spcPts val="1200"/>
              </a:spcAft>
              <a:buNone/>
            </a:pPr>
            <a:r>
              <a:rPr lang="en-US" sz="3200" b="1" dirty="0" smtClean="0">
                <a:latin typeface="Arial" panose="020B0604020202020204" pitchFamily="34" charset="0"/>
                <a:cs typeface="Arial" panose="020B0604020202020204" pitchFamily="34" charset="0"/>
              </a:rPr>
              <a:t>What does “reflection” mean to you?</a:t>
            </a:r>
          </a:p>
          <a:p>
            <a:pPr marL="0" indent="0">
              <a:spcAft>
                <a:spcPts val="1200"/>
              </a:spcAft>
              <a:buNone/>
            </a:pPr>
            <a:r>
              <a:rPr lang="en-US" sz="3200" b="1" dirty="0" smtClean="0">
                <a:latin typeface="Arial" panose="020B0604020202020204" pitchFamily="34" charset="0"/>
                <a:cs typeface="Arial" panose="020B0604020202020204" pitchFamily="34" charset="0"/>
              </a:rPr>
              <a:t>What is a critical reflection?</a:t>
            </a:r>
          </a:p>
          <a:p>
            <a:pPr marL="0" indent="0">
              <a:spcAft>
                <a:spcPts val="1200"/>
              </a:spcAft>
              <a:buNone/>
            </a:pPr>
            <a:r>
              <a:rPr lang="en-US" sz="3200" b="1" dirty="0" smtClean="0">
                <a:latin typeface="Arial" panose="020B0604020202020204" pitchFamily="34" charset="0"/>
                <a:cs typeface="Arial" panose="020B0604020202020204" pitchFamily="34" charset="0"/>
              </a:rPr>
              <a:t>How would you write about your reflection?</a:t>
            </a:r>
          </a:p>
          <a:p>
            <a:pPr marL="0" indent="0">
              <a:spcAft>
                <a:spcPts val="1200"/>
              </a:spcAft>
              <a:buNone/>
            </a:pPr>
            <a:r>
              <a:rPr lang="en-US" sz="3200" b="1" dirty="0" smtClean="0">
                <a:latin typeface="Arial" panose="020B0604020202020204" pitchFamily="34" charset="0"/>
                <a:cs typeface="Arial" panose="020B0604020202020204" pitchFamily="34" charset="0"/>
              </a:rPr>
              <a:t>What important points should be included in a critical written reflection?</a:t>
            </a:r>
          </a:p>
          <a:p>
            <a:pPr marL="0" indent="0">
              <a:spcAft>
                <a:spcPts val="1200"/>
              </a:spcAft>
              <a:buNone/>
            </a:pPr>
            <a:endParaRPr lang="en-US" b="1" dirty="0" smtClean="0">
              <a:latin typeface="Arial" panose="020B0604020202020204" pitchFamily="34" charset="0"/>
              <a:cs typeface="Arial" panose="020B0604020202020204" pitchFamily="34" charset="0"/>
            </a:endParaRPr>
          </a:p>
          <a:p>
            <a:pPr marL="0" indent="0">
              <a:spcAft>
                <a:spcPts val="1200"/>
              </a:spcAft>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024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latin typeface="Arial" panose="020B0604020202020204" pitchFamily="34" charset="0"/>
                <a:cs typeface="Arial" panose="020B0604020202020204" pitchFamily="34" charset="0"/>
              </a:rPr>
              <a:t>They Wrote a Song About it!</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55320" y="1948543"/>
            <a:ext cx="8031480" cy="4071257"/>
          </a:xfrm>
        </p:spPr>
        <p:txBody>
          <a:bodyPr>
            <a:noAutofit/>
          </a:bodyPr>
          <a:lstStyle/>
          <a:p>
            <a:pPr lvl="2"/>
            <a:r>
              <a:rPr lang="en-US" sz="3200" b="1" dirty="0" smtClean="0">
                <a:latin typeface="Arial" panose="020B0604020202020204" pitchFamily="34" charset="0"/>
                <a:cs typeface="Arial" panose="020B0604020202020204" pitchFamily="34" charset="0"/>
              </a:rPr>
              <a:t>Reflection of the way life used to be Supremes 1967?</a:t>
            </a:r>
          </a:p>
          <a:p>
            <a:pPr lvl="2"/>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The Supremes were talking about what in this song?</a:t>
            </a:r>
            <a:endParaRPr lang="en-US" sz="32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265574">
            <a:off x="808073" y="2095616"/>
            <a:ext cx="629833" cy="43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88" y="2331661"/>
            <a:ext cx="7493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59062"/>
            <a:ext cx="7493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09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621486" cy="2166257"/>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type="body" idx="1"/>
          </p:nvPr>
        </p:nvSpPr>
        <p:spPr>
          <a:xfrm>
            <a:off x="518746" y="3191606"/>
            <a:ext cx="8414239" cy="2904393"/>
          </a:xfrm>
        </p:spPr>
        <p:txBody>
          <a:bodyPr>
            <a:normAutofit/>
          </a:bodyPr>
          <a:lstStyle/>
          <a:p>
            <a:pPr marL="0" indent="0">
              <a:buNone/>
            </a:pPr>
            <a:endParaRPr lang="en-US" sz="4000" b="1" dirty="0">
              <a:latin typeface="Arial" panose="020B0604020202020204" pitchFamily="34" charset="0"/>
              <a:cs typeface="Arial" panose="020B0604020202020204" pitchFamily="34" charset="0"/>
            </a:endParaRPr>
          </a:p>
          <a:p>
            <a:endParaRPr lang="en-US" dirty="0"/>
          </a:p>
        </p:txBody>
      </p:sp>
      <p:sp>
        <p:nvSpPr>
          <p:cNvPr id="2" name="Rectangle 1"/>
          <p:cNvSpPr/>
          <p:nvPr/>
        </p:nvSpPr>
        <p:spPr>
          <a:xfrm>
            <a:off x="518746" y="630674"/>
            <a:ext cx="8175674" cy="769441"/>
          </a:xfrm>
          <a:prstGeom prst="rect">
            <a:avLst/>
          </a:prstGeom>
        </p:spPr>
        <p:txBody>
          <a:bodyPr wrap="square">
            <a:spAutoFit/>
          </a:bodyPr>
          <a:lstStyle/>
          <a:p>
            <a:pPr algn="ctr"/>
            <a:r>
              <a:rPr lang="en-US" sz="4400" dirty="0" smtClean="0"/>
              <a:t>Supporting Evidence  </a:t>
            </a:r>
            <a:endParaRPr lang="en-US" sz="4400" dirty="0"/>
          </a:p>
        </p:txBody>
      </p:sp>
      <p:sp>
        <p:nvSpPr>
          <p:cNvPr id="5" name="Rectangle 4"/>
          <p:cNvSpPr/>
          <p:nvPr/>
        </p:nvSpPr>
        <p:spPr>
          <a:xfrm>
            <a:off x="60960" y="2532921"/>
            <a:ext cx="8941526" cy="3570208"/>
          </a:xfrm>
          <a:prstGeom prst="rect">
            <a:avLst/>
          </a:prstGeom>
        </p:spPr>
        <p:txBody>
          <a:bodyPr wrap="square">
            <a:spAutoFit/>
          </a:bodyPr>
          <a:lstStyle/>
          <a:p>
            <a:pPr marL="457200" indent="-457200">
              <a:spcAft>
                <a:spcPts val="1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Social work student writing skills are in decline (Alter &amp; Adkins, 2001).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800"/>
              </a:spcAft>
              <a:buFont typeface="Arial" panose="020B0604020202020204" pitchFamily="34" charset="0"/>
              <a:buChar char="•"/>
            </a:pPr>
            <a:r>
              <a:rPr lang="en-US" sz="2800" b="1"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b="1" dirty="0">
                <a:latin typeface="Calibri" panose="020F0502020204030204" pitchFamily="34" charset="0"/>
                <a:ea typeface="Calibri" panose="020F0502020204030204" pitchFamily="34" charset="0"/>
                <a:cs typeface="Times New Roman" panose="02020603050405020304" pitchFamily="18" charset="0"/>
              </a:rPr>
              <a:t>National Commission on Writing study (2003) </a:t>
            </a:r>
            <a:r>
              <a:rPr lang="en-US" sz="2800" b="1" dirty="0" smtClean="0">
                <a:latin typeface="Calibri" panose="020F0502020204030204" pitchFamily="34" charset="0"/>
                <a:ea typeface="Calibri" panose="020F0502020204030204" pitchFamily="34" charset="0"/>
                <a:cs typeface="Times New Roman" panose="02020603050405020304" pitchFamily="18" charset="0"/>
              </a:rPr>
              <a:t>showed </a:t>
            </a:r>
            <a:r>
              <a:rPr lang="en-US" sz="2800" b="1" dirty="0">
                <a:latin typeface="Calibri" panose="020F0502020204030204" pitchFamily="34" charset="0"/>
                <a:ea typeface="Calibri" panose="020F0502020204030204" pitchFamily="34" charset="0"/>
                <a:cs typeface="Times New Roman" panose="02020603050405020304" pitchFamily="18" charset="0"/>
              </a:rPr>
              <a:t>that teaching and practicing writing has diminished throughout school and college.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800"/>
              </a:spcAft>
              <a:buFont typeface="Arial" panose="020B0604020202020204" pitchFamily="34" charset="0"/>
              <a:buChar char="•"/>
            </a:pPr>
            <a:r>
              <a:rPr lang="en-US" sz="2800" b="1"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b="1" dirty="0">
                <a:latin typeface="Calibri" panose="020F0502020204030204" pitchFamily="34" charset="0"/>
                <a:ea typeface="Calibri" panose="020F0502020204030204" pitchFamily="34" charset="0"/>
                <a:cs typeface="Times New Roman" panose="02020603050405020304" pitchFamily="18" charset="0"/>
              </a:rPr>
              <a:t>Council on Social Work Education requires social work graduates be competent writers (2010).</a:t>
            </a:r>
            <a:endParaRPr lang="en-US" sz="2800" b="1" dirty="0"/>
          </a:p>
        </p:txBody>
      </p:sp>
    </p:spTree>
    <p:extLst>
      <p:ext uri="{BB962C8B-B14F-4D97-AF65-F5344CB8AC3E}">
        <p14:creationId xmlns:p14="http://schemas.microsoft.com/office/powerpoint/2010/main" val="4199207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anose="020B0604020202020204" pitchFamily="34" charset="0"/>
                <a:cs typeface="Arial" panose="020B0604020202020204" pitchFamily="34" charset="0"/>
              </a:rPr>
              <a:t>Reflection is?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737360"/>
            <a:ext cx="7772400" cy="4282440"/>
          </a:xfrm>
        </p:spPr>
        <p:txBody>
          <a:bodyPr/>
          <a:lstStyle/>
          <a:p>
            <a:r>
              <a:rPr lang="en-US" sz="3600" dirty="0">
                <a:latin typeface="Arial" panose="020B0604020202020204" pitchFamily="34" charset="0"/>
                <a:cs typeface="Arial" panose="020B0604020202020204" pitchFamily="34" charset="0"/>
              </a:rPr>
              <a:t>Reflection is “…active, persistent and careful consideration of any belief or supposed form of knowledge in the light of the grounds that support it and the further conclusions to which it tends” (Dewey, 1933</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750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Critical Reflection is?</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29640" y="1839433"/>
            <a:ext cx="7772400" cy="4866167"/>
          </a:xfrm>
        </p:spPr>
        <p:txBody>
          <a:bodyPr>
            <a:normAutofit fontScale="92500" lnSpcReduction="20000"/>
          </a:bodyPr>
          <a:lstStyle/>
          <a:p>
            <a:r>
              <a:rPr lang="en-US" sz="3600" b="1" dirty="0">
                <a:latin typeface="Arial" panose="020B0604020202020204" pitchFamily="34" charset="0"/>
                <a:cs typeface="Arial" panose="020B0604020202020204" pitchFamily="34" charset="0"/>
              </a:rPr>
              <a:t>Intertwined with critical social theory which is in keeping with social work values and ethics</a:t>
            </a:r>
            <a:r>
              <a:rPr lang="en-US" sz="3600" b="1" dirty="0" smtClean="0">
                <a:latin typeface="Arial" panose="020B0604020202020204" pitchFamily="34" charset="0"/>
                <a:cs typeface="Arial" panose="020B0604020202020204" pitchFamily="34" charset="0"/>
              </a:rPr>
              <a:t>.</a:t>
            </a:r>
          </a:p>
          <a:p>
            <a:pPr marL="0" indent="0">
              <a:buNone/>
            </a:pPr>
            <a:endParaRPr lang="en-US" sz="1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Critical reflection identifies power relationships and underlying assumptions about those relationships. </a:t>
            </a:r>
            <a:endParaRPr lang="en-US" sz="3600" b="1" dirty="0" smtClean="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 </a:t>
            </a:r>
          </a:p>
          <a:p>
            <a:r>
              <a:rPr lang="en-US" sz="3600" b="1" dirty="0" smtClean="0">
                <a:latin typeface="Arial" panose="020B0604020202020204" pitchFamily="34" charset="0"/>
                <a:cs typeface="Arial" panose="020B0604020202020204" pitchFamily="34" charset="0"/>
              </a:rPr>
              <a:t>How </a:t>
            </a:r>
            <a:r>
              <a:rPr lang="en-US" sz="3600" b="1" dirty="0">
                <a:latin typeface="Arial" panose="020B0604020202020204" pitchFamily="34" charset="0"/>
                <a:cs typeface="Arial" panose="020B0604020202020204" pitchFamily="34" charset="0"/>
              </a:rPr>
              <a:t>do we help students learn to do this? </a:t>
            </a:r>
          </a:p>
        </p:txBody>
      </p:sp>
    </p:spTree>
    <p:extLst>
      <p:ext uri="{BB962C8B-B14F-4D97-AF65-F5344CB8AC3E}">
        <p14:creationId xmlns:p14="http://schemas.microsoft.com/office/powerpoint/2010/main" val="3756322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anose="020B0604020202020204" pitchFamily="34" charset="0"/>
                <a:cs typeface="Arial" panose="020B0604020202020204" pitchFamily="34" charset="0"/>
              </a:rPr>
              <a:t>DEAL Model</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44880" y="1447800"/>
            <a:ext cx="7741920" cy="5151120"/>
          </a:xfrm>
        </p:spPr>
        <p:txBody>
          <a:bodyPr>
            <a:normAutofit lnSpcReduction="10000"/>
          </a:bodyPr>
          <a:lstStyle/>
          <a:p>
            <a:pPr>
              <a:spcAft>
                <a:spcPts val="1200"/>
              </a:spcAft>
            </a:pPr>
            <a:r>
              <a:rPr lang="en-US" sz="2800" b="1" dirty="0" smtClean="0">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 </a:t>
            </a:r>
            <a:r>
              <a:rPr lang="en-US" sz="2800" b="1" i="1" dirty="0" smtClean="0">
                <a:latin typeface="Arial" panose="020B0604020202020204" pitchFamily="34" charset="0"/>
                <a:cs typeface="Arial" panose="020B0604020202020204" pitchFamily="34" charset="0"/>
              </a:rPr>
              <a:t>describe</a:t>
            </a:r>
            <a:r>
              <a:rPr lang="en-US" sz="28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objectively as possible a specific experience with academic content from coursework.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focus should be on establishing clarity, accuracy, and relevance.</a:t>
            </a:r>
            <a:endParaRPr lang="en-US" dirty="0" smtClean="0">
              <a:latin typeface="Arial" panose="020B0604020202020204" pitchFamily="34" charset="0"/>
              <a:cs typeface="Arial" panose="020B0604020202020204" pitchFamily="34" charset="0"/>
            </a:endParaRPr>
          </a:p>
          <a:p>
            <a:pPr>
              <a:spcAft>
                <a:spcPts val="1200"/>
              </a:spcAft>
            </a:pPr>
            <a:r>
              <a:rPr lang="en-US" sz="2800" b="1" dirty="0" smtClean="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 </a:t>
            </a:r>
            <a:r>
              <a:rPr lang="en-US" sz="2800" b="1" i="1" dirty="0" smtClean="0">
                <a:latin typeface="Arial" panose="020B0604020202020204" pitchFamily="34" charset="0"/>
                <a:cs typeface="Arial" panose="020B0604020202020204" pitchFamily="34" charset="0"/>
              </a:rPr>
              <a:t>examine</a:t>
            </a:r>
            <a:r>
              <a:rPr lang="en-US" sz="28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 closely as possible. Analyze </a:t>
            </a:r>
            <a:r>
              <a:rPr lang="en-US" dirty="0">
                <a:latin typeface="Arial" panose="020B0604020202020204" pitchFamily="34" charset="0"/>
                <a:cs typeface="Arial" panose="020B0604020202020204" pitchFamily="34" charset="0"/>
              </a:rPr>
              <a:t>&amp; begin to Synthesize—breakdown or dissect (Bloom, 1956</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focus is on </a:t>
            </a:r>
            <a:r>
              <a:rPr lang="en-US" dirty="0" smtClean="0">
                <a:latin typeface="Arial" panose="020B0604020202020204" pitchFamily="34" charset="0"/>
                <a:cs typeface="Arial" panose="020B0604020202020204" pitchFamily="34" charset="0"/>
              </a:rPr>
              <a:t>building </a:t>
            </a:r>
            <a:r>
              <a:rPr lang="en-US" dirty="0">
                <a:latin typeface="Arial" panose="020B0604020202020204" pitchFamily="34" charset="0"/>
                <a:cs typeface="Arial" panose="020B0604020202020204" pitchFamily="34" charset="0"/>
              </a:rPr>
              <a:t>depth and </a:t>
            </a:r>
            <a:r>
              <a:rPr lang="en-US" dirty="0" smtClean="0">
                <a:latin typeface="Arial" panose="020B0604020202020204" pitchFamily="34" charset="0"/>
                <a:cs typeface="Arial" panose="020B0604020202020204" pitchFamily="34" charset="0"/>
              </a:rPr>
              <a:t>breath.</a:t>
            </a:r>
          </a:p>
          <a:p>
            <a:pPr>
              <a:spcAft>
                <a:spcPts val="1200"/>
              </a:spcAft>
            </a:pPr>
            <a:r>
              <a:rPr lang="en-US" sz="2800" b="1" dirty="0" smtClean="0">
                <a:latin typeface="Arial" panose="020B0604020202020204" pitchFamily="34" charset="0"/>
                <a:cs typeface="Arial" panose="020B0604020202020204" pitchFamily="34" charset="0"/>
              </a:rPr>
              <a:t>“AL” </a:t>
            </a:r>
            <a:r>
              <a:rPr lang="en-US" sz="2800" b="1" i="1" dirty="0" smtClean="0">
                <a:latin typeface="Arial" panose="020B0604020202020204" pitchFamily="34" charset="0"/>
                <a:cs typeface="Arial" panose="020B0604020202020204" pitchFamily="34" charset="0"/>
              </a:rPr>
              <a:t>articulate learning</a:t>
            </a:r>
            <a:r>
              <a:rPr lang="en-US" sz="28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process in writing. The focus is on conveying the what, why, an how, of the learning cycle. What did I learn? How did I learn it? Why did I learn it?</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55226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7"/>
            <a:ext cx="7772400" cy="1608753"/>
          </a:xfrm>
        </p:spPr>
        <p:txBody>
          <a:bodyPr>
            <a:normAutofit/>
          </a:bodyPr>
          <a:lstStyle/>
          <a:p>
            <a:r>
              <a:rPr lang="en-US" sz="4800" b="1" dirty="0" smtClean="0"/>
              <a:t>Application of the DEAL Model </a:t>
            </a:r>
            <a:endParaRPr lang="en-US" sz="4800" b="1" dirty="0"/>
          </a:p>
        </p:txBody>
      </p:sp>
      <p:sp>
        <p:nvSpPr>
          <p:cNvPr id="3" name="Content Placeholder 2"/>
          <p:cNvSpPr>
            <a:spLocks noGrp="1"/>
          </p:cNvSpPr>
          <p:nvPr>
            <p:ph idx="1"/>
          </p:nvPr>
        </p:nvSpPr>
        <p:spPr>
          <a:xfrm>
            <a:off x="905607" y="1948961"/>
            <a:ext cx="7772400" cy="4572000"/>
          </a:xfrm>
        </p:spPr>
        <p:txBody>
          <a:bodyPr/>
          <a:lstStyle/>
          <a:p>
            <a:r>
              <a:rPr lang="en-US" sz="3600" b="1" dirty="0">
                <a:latin typeface="Arial" panose="020B0604020202020204" pitchFamily="34" charset="0"/>
                <a:cs typeface="Arial" panose="020B0604020202020204" pitchFamily="34" charset="0"/>
              </a:rPr>
              <a:t>Court Summaries</a:t>
            </a:r>
          </a:p>
          <a:p>
            <a:r>
              <a:rPr lang="en-US" sz="3600" b="1" dirty="0">
                <a:latin typeface="Arial" panose="020B0604020202020204" pitchFamily="34" charset="0"/>
                <a:cs typeface="Arial" panose="020B0604020202020204" pitchFamily="34" charset="0"/>
              </a:rPr>
              <a:t>Social Histories</a:t>
            </a:r>
          </a:p>
          <a:p>
            <a:r>
              <a:rPr lang="en-US" sz="3600" b="1" dirty="0">
                <a:latin typeface="Arial" panose="020B0604020202020204" pitchFamily="34" charset="0"/>
                <a:cs typeface="Arial" panose="020B0604020202020204" pitchFamily="34" charset="0"/>
              </a:rPr>
              <a:t>Client Intake </a:t>
            </a:r>
            <a:r>
              <a:rPr lang="en-US" sz="3600" b="1" dirty="0" smtClean="0">
                <a:latin typeface="Arial" panose="020B0604020202020204" pitchFamily="34" charset="0"/>
                <a:cs typeface="Arial" panose="020B0604020202020204" pitchFamily="34" charset="0"/>
              </a:rPr>
              <a:t>Forms</a:t>
            </a:r>
          </a:p>
          <a:p>
            <a:r>
              <a:rPr lang="en-US" sz="3600" b="1" dirty="0" smtClean="0">
                <a:latin typeface="Arial" panose="020B0604020202020204" pitchFamily="34" charset="0"/>
                <a:cs typeface="Arial" panose="020B0604020202020204" pitchFamily="34" charset="0"/>
              </a:rPr>
              <a:t>Assessments</a:t>
            </a: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Treatment Plans</a:t>
            </a:r>
          </a:p>
          <a:p>
            <a:r>
              <a:rPr lang="en-US" sz="3600" b="1" dirty="0">
                <a:latin typeface="Arial" panose="020B0604020202020204" pitchFamily="34" charset="0"/>
                <a:cs typeface="Arial" panose="020B0604020202020204" pitchFamily="34" charset="0"/>
              </a:rPr>
              <a:t>Case </a:t>
            </a:r>
            <a:r>
              <a:rPr lang="en-US" sz="3600" b="1" dirty="0" smtClean="0">
                <a:latin typeface="Arial" panose="020B0604020202020204" pitchFamily="34" charset="0"/>
                <a:cs typeface="Arial" panose="020B0604020202020204" pitchFamily="34" charset="0"/>
              </a:rPr>
              <a:t>Notes</a:t>
            </a:r>
          </a:p>
          <a:p>
            <a:r>
              <a:rPr lang="en-US" sz="3600" b="1" dirty="0" smtClean="0">
                <a:latin typeface="Arial" panose="020B0604020202020204" pitchFamily="34" charset="0"/>
                <a:cs typeface="Arial" panose="020B0604020202020204" pitchFamily="34" charset="0"/>
              </a:rPr>
              <a:t>Client Charts</a:t>
            </a:r>
            <a:endParaRPr lang="en-US" sz="3600" b="1" dirty="0">
              <a:latin typeface="Arial" panose="020B0604020202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05547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777"/>
          </a:xfrm>
        </p:spPr>
        <p:txBody>
          <a:bodyPr>
            <a:normAutofit fontScale="90000"/>
          </a:bodyPr>
          <a:lstStyle/>
          <a:p>
            <a:r>
              <a:rPr lang="en-US" sz="3600" b="1" dirty="0" smtClean="0">
                <a:latin typeface="Arial" panose="020B0604020202020204" pitchFamily="34" charset="0"/>
                <a:cs typeface="Arial" panose="020B0604020202020204" pitchFamily="34" charset="0"/>
              </a:rPr>
              <a:t>Analyzing and Deconstructing Articles</a:t>
            </a:r>
            <a:endParaRPr lang="en-US" b="1"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
          </p:nvPr>
        </p:nvSpPr>
        <p:spPr>
          <a:xfrm>
            <a:off x="881149" y="1762298"/>
            <a:ext cx="7805651" cy="4905788"/>
          </a:xfrm>
        </p:spPr>
        <p:txBody>
          <a:bodyPr>
            <a:normAutofit/>
          </a:bodyPr>
          <a:lstStyle/>
          <a:p>
            <a:r>
              <a:rPr lang="en-US" sz="3000" b="1" dirty="0" smtClean="0">
                <a:latin typeface="Arial" panose="020B0604020202020204" pitchFamily="34" charset="0"/>
                <a:cs typeface="Arial" panose="020B0604020202020204" pitchFamily="34" charset="0"/>
              </a:rPr>
              <a:t>Selecting an article </a:t>
            </a:r>
          </a:p>
          <a:p>
            <a:pPr lvl="1"/>
            <a:r>
              <a:rPr lang="en-US" sz="2800" b="1" dirty="0" smtClean="0">
                <a:latin typeface="Arial" panose="020B0604020202020204" pitchFamily="34" charset="0"/>
                <a:cs typeface="Arial" panose="020B0604020202020204" pitchFamily="34" charset="0"/>
              </a:rPr>
              <a:t>What criteria would you use?</a:t>
            </a:r>
          </a:p>
          <a:p>
            <a:pPr marL="320040" lvl="1" indent="0">
              <a:buNone/>
            </a:pPr>
            <a:endParaRPr lang="en-US" sz="2800" b="1" dirty="0" smtClean="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Review</a:t>
            </a:r>
          </a:p>
          <a:p>
            <a:pPr lvl="1"/>
            <a:r>
              <a:rPr lang="en-US" sz="2800" b="1" dirty="0" smtClean="0">
                <a:latin typeface="Arial" panose="020B0604020202020204" pitchFamily="34" charset="0"/>
                <a:cs typeface="Arial" panose="020B0604020202020204" pitchFamily="34" charset="0"/>
              </a:rPr>
              <a:t>What would you review with students?</a:t>
            </a:r>
          </a:p>
          <a:p>
            <a:pPr marL="0" indent="0">
              <a:buNone/>
            </a:pPr>
            <a:endParaRPr lang="en-US" sz="3000" b="1" dirty="0" smtClean="0">
              <a:latin typeface="Arial" panose="020B0604020202020204" pitchFamily="34" charset="0"/>
              <a:cs typeface="Arial" panose="020B0604020202020204" pitchFamily="34" charset="0"/>
            </a:endParaRPr>
          </a:p>
          <a:p>
            <a:pPr lvl="1"/>
            <a:endParaRPr lang="en-US" sz="3000" dirty="0" smtClean="0"/>
          </a:p>
        </p:txBody>
      </p:sp>
    </p:spTree>
    <p:extLst>
      <p:ext uri="{BB962C8B-B14F-4D97-AF65-F5344CB8AC3E}">
        <p14:creationId xmlns:p14="http://schemas.microsoft.com/office/powerpoint/2010/main" val="284020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74638"/>
            <a:ext cx="8018585" cy="1132131"/>
          </a:xfrm>
        </p:spPr>
        <p:txBody>
          <a:bodyPr>
            <a:normAutofit fontScale="90000"/>
          </a:bodyPr>
          <a:lstStyle/>
          <a:p>
            <a:r>
              <a:rPr lang="en-US" b="1" dirty="0" smtClean="0">
                <a:latin typeface="Arial" panose="020B0604020202020204" pitchFamily="34" charset="0"/>
                <a:cs typeface="Arial" panose="020B0604020202020204" pitchFamily="34" charset="0"/>
              </a:rPr>
              <a:t>Guidelines for Curriculum Design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524" y="1596044"/>
            <a:ext cx="8163097" cy="5261956"/>
          </a:xfrm>
        </p:spPr>
        <p:txBody>
          <a:bodyPr>
            <a:normAutofit fontScale="92500" lnSpcReduction="10000"/>
          </a:bodyPr>
          <a:lstStyle/>
          <a:p>
            <a:pPr lvl="0">
              <a:spcAft>
                <a:spcPts val="1200"/>
              </a:spcAft>
            </a:pPr>
            <a:r>
              <a:rPr lang="en-US" b="1" dirty="0" smtClean="0">
                <a:latin typeface="Arial" panose="020B0604020202020204" pitchFamily="34" charset="0"/>
                <a:cs typeface="Arial" panose="020B0604020202020204" pitchFamily="34" charset="0"/>
              </a:rPr>
              <a:t>Start with an assessment.</a:t>
            </a:r>
            <a:endParaRPr lang="en-US" dirty="0">
              <a:latin typeface="Arial" panose="020B0604020202020204" pitchFamily="34" charset="0"/>
              <a:cs typeface="Arial" panose="020B0604020202020204" pitchFamily="34" charset="0"/>
            </a:endParaRPr>
          </a:p>
          <a:p>
            <a:pPr lvl="0">
              <a:spcAft>
                <a:spcPts val="1200"/>
              </a:spcAft>
            </a:pPr>
            <a:r>
              <a:rPr lang="en-US" b="1" dirty="0" smtClean="0">
                <a:latin typeface="Arial" panose="020B0604020202020204" pitchFamily="34" charset="0"/>
                <a:cs typeface="Arial" panose="020B0604020202020204" pitchFamily="34" charset="0"/>
              </a:rPr>
              <a:t>Apply the taxonomy: </a:t>
            </a:r>
          </a:p>
          <a:p>
            <a:pPr lvl="1">
              <a:spcAft>
                <a:spcPts val="1200"/>
              </a:spcAft>
            </a:pPr>
            <a:r>
              <a:rPr lang="en-US" b="1" dirty="0" smtClean="0">
                <a:latin typeface="Arial" panose="020B0604020202020204" pitchFamily="34" charset="0"/>
                <a:cs typeface="Arial" panose="020B0604020202020204" pitchFamily="34" charset="0"/>
              </a:rPr>
              <a:t>Identify learning gaps.</a:t>
            </a:r>
          </a:p>
          <a:p>
            <a:pPr lvl="1">
              <a:spcAft>
                <a:spcPts val="1200"/>
              </a:spcAft>
            </a:pPr>
            <a:r>
              <a:rPr lang="en-US" b="1" dirty="0" smtClean="0">
                <a:latin typeface="Arial" panose="020B0604020202020204" pitchFamily="34" charset="0"/>
                <a:cs typeface="Arial" panose="020B0604020202020204" pitchFamily="34" charset="0"/>
              </a:rPr>
              <a:t>Present workshops or individual learning plans.</a:t>
            </a:r>
            <a:endParaRPr lang="en-US" dirty="0">
              <a:latin typeface="Arial" panose="020B0604020202020204" pitchFamily="34" charset="0"/>
              <a:cs typeface="Arial" panose="020B0604020202020204" pitchFamily="34" charset="0"/>
            </a:endParaRPr>
          </a:p>
          <a:p>
            <a:pPr lvl="0">
              <a:spcAft>
                <a:spcPts val="1200"/>
              </a:spcAft>
            </a:pPr>
            <a:r>
              <a:rPr lang="en-US" b="1" dirty="0" smtClean="0">
                <a:latin typeface="Arial" panose="020B0604020202020204" pitchFamily="34" charset="0"/>
                <a:cs typeface="Arial" panose="020B0604020202020204" pitchFamily="34" charset="0"/>
              </a:rPr>
              <a:t>Use the rhythm of learning to spark motivation, taking pressure off at key points in the cycle.  </a:t>
            </a:r>
            <a:endParaRPr lang="en-US" dirty="0">
              <a:latin typeface="Arial" panose="020B0604020202020204" pitchFamily="34" charset="0"/>
              <a:cs typeface="Arial" panose="020B0604020202020204" pitchFamily="34" charset="0"/>
            </a:endParaRPr>
          </a:p>
          <a:p>
            <a:pPr lvl="0">
              <a:spcAft>
                <a:spcPts val="1200"/>
              </a:spcAft>
            </a:pPr>
            <a:r>
              <a:rPr lang="en-US" b="1" dirty="0" smtClean="0">
                <a:latin typeface="Arial" panose="020B0604020202020204" pitchFamily="34" charset="0"/>
                <a:cs typeface="Arial" panose="020B0604020202020204" pitchFamily="34" charset="0"/>
              </a:rPr>
              <a:t>Focus on process—</a:t>
            </a:r>
            <a:r>
              <a:rPr lang="en-US" b="1" i="1" dirty="0" smtClean="0">
                <a:latin typeface="Arial" panose="020B0604020202020204" pitchFamily="34" charset="0"/>
                <a:cs typeface="Arial" panose="020B0604020202020204" pitchFamily="34" charset="0"/>
              </a:rPr>
              <a:t>how</a:t>
            </a:r>
            <a:r>
              <a:rPr lang="en-US" b="1"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can a project become more than its outcome? How can you enhance the process? </a:t>
            </a:r>
            <a:endParaRPr lang="en-US" dirty="0">
              <a:latin typeface="Arial" panose="020B0604020202020204" pitchFamily="34" charset="0"/>
              <a:cs typeface="Arial" panose="020B0604020202020204" pitchFamily="34" charset="0"/>
            </a:endParaRPr>
          </a:p>
          <a:p>
            <a:pPr lvl="0">
              <a:spcAft>
                <a:spcPts val="1200"/>
              </a:spcAft>
            </a:pPr>
            <a:r>
              <a:rPr lang="en-US" b="1" dirty="0" smtClean="0">
                <a:latin typeface="Arial" panose="020B0604020202020204" pitchFamily="34" charset="0"/>
                <a:cs typeface="Arial" panose="020B0604020202020204" pitchFamily="34" charset="0"/>
              </a:rPr>
              <a:t>Build process tools and activities into your design, such as the DEAL Model and paraphrasing activities</a:t>
            </a:r>
            <a:endParaRPr lang="en-US" dirty="0" smtClean="0">
              <a:latin typeface="Arial" panose="020B0604020202020204" pitchFamily="34" charset="0"/>
              <a:cs typeface="Arial" panose="020B0604020202020204" pitchFamily="34" charset="0"/>
            </a:endParaRPr>
          </a:p>
          <a:p>
            <a:pPr marL="0" lv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272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Application</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3191" y="1914258"/>
            <a:ext cx="7998617" cy="4378104"/>
          </a:xfrm>
        </p:spPr>
        <p:txBody>
          <a:bodyPr>
            <a:normAutofit/>
          </a:bodyPr>
          <a:lstStyle/>
          <a:p>
            <a:pPr>
              <a:lnSpc>
                <a:spcPct val="120000"/>
              </a:lnSpc>
              <a:spcBef>
                <a:spcPts val="0"/>
              </a:spcBef>
              <a:spcAft>
                <a:spcPts val="1800"/>
              </a:spcAft>
            </a:pPr>
            <a:r>
              <a:rPr lang="en-US" sz="3000" b="1" i="1" dirty="0">
                <a:latin typeface="Arial" panose="020B0604020202020204" pitchFamily="34" charset="0"/>
                <a:cs typeface="Arial" panose="020B0604020202020204" pitchFamily="34" charset="0"/>
              </a:rPr>
              <a:t>What </a:t>
            </a:r>
            <a:r>
              <a:rPr lang="en-US" sz="3000" b="1" i="1" dirty="0" smtClean="0">
                <a:latin typeface="Arial" panose="020B0604020202020204" pitchFamily="34" charset="0"/>
                <a:cs typeface="Arial" panose="020B0604020202020204" pitchFamily="34" charset="0"/>
              </a:rPr>
              <a:t>changes </a:t>
            </a:r>
            <a:r>
              <a:rPr lang="en-US" sz="3000" b="1" i="1" smtClean="0">
                <a:latin typeface="Arial" panose="020B0604020202020204" pitchFamily="34" charset="0"/>
                <a:cs typeface="Arial" panose="020B0604020202020204" pitchFamily="34" charset="0"/>
              </a:rPr>
              <a:t>can you </a:t>
            </a:r>
            <a:r>
              <a:rPr lang="en-US" sz="3000" b="1" i="1" dirty="0" smtClean="0">
                <a:latin typeface="Arial" panose="020B0604020202020204" pitchFamily="34" charset="0"/>
                <a:cs typeface="Arial" panose="020B0604020202020204" pitchFamily="34" charset="0"/>
              </a:rPr>
              <a:t>make in your classroom design to enhance writing </a:t>
            </a:r>
            <a:r>
              <a:rPr lang="en-US" sz="3000" b="1" i="1" dirty="0">
                <a:latin typeface="Arial" panose="020B0604020202020204" pitchFamily="34" charset="0"/>
                <a:cs typeface="Arial" panose="020B0604020202020204" pitchFamily="34" charset="0"/>
              </a:rPr>
              <a:t>skills?</a:t>
            </a:r>
          </a:p>
          <a:p>
            <a:pPr lvl="0">
              <a:lnSpc>
                <a:spcPct val="120000"/>
              </a:lnSpc>
              <a:spcBef>
                <a:spcPts val="0"/>
              </a:spcBef>
              <a:spcAft>
                <a:spcPts val="1800"/>
              </a:spcAft>
            </a:pPr>
            <a:r>
              <a:rPr lang="en-US" sz="3000" b="1" i="1" dirty="0" smtClean="0">
                <a:latin typeface="Arial" panose="020B0604020202020204" pitchFamily="34" charset="0"/>
                <a:cs typeface="Arial" panose="020B0604020202020204" pitchFamily="34" charset="0"/>
              </a:rPr>
              <a:t>What activities can you add? </a:t>
            </a:r>
          </a:p>
          <a:p>
            <a:pPr lvl="0">
              <a:lnSpc>
                <a:spcPct val="120000"/>
              </a:lnSpc>
              <a:spcBef>
                <a:spcPts val="0"/>
              </a:spcBef>
              <a:spcAft>
                <a:spcPts val="1800"/>
              </a:spcAft>
            </a:pPr>
            <a:r>
              <a:rPr lang="en-US" sz="3000" b="1" i="1" dirty="0" smtClean="0">
                <a:latin typeface="Arial" panose="020B0604020202020204" pitchFamily="34" charset="0"/>
                <a:cs typeface="Arial" panose="020B0604020202020204" pitchFamily="34" charset="0"/>
              </a:rPr>
              <a:t>What strategies can you build into your curriculum?</a:t>
            </a:r>
            <a:endParaRPr lang="en-US" sz="3000" b="1" i="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864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320" y="2606040"/>
            <a:ext cx="1956816" cy="3657600"/>
          </a:xfrm>
          <a:prstGeom prst="rect">
            <a:avLst/>
          </a:prstGeom>
        </p:spPr>
      </p:pic>
    </p:spTree>
    <p:extLst>
      <p:ext uri="{BB962C8B-B14F-4D97-AF65-F5344CB8AC3E}">
        <p14:creationId xmlns:p14="http://schemas.microsoft.com/office/powerpoint/2010/main" val="2849330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Stop by and see us ….</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32104" y="1504110"/>
            <a:ext cx="4023360" cy="4951553"/>
          </a:xfrm>
        </p:spPr>
      </p:pic>
      <p:sp>
        <p:nvSpPr>
          <p:cNvPr id="3" name="TextBox 2"/>
          <p:cNvSpPr txBox="1"/>
          <p:nvPr/>
        </p:nvSpPr>
        <p:spPr>
          <a:xfrm>
            <a:off x="5246914" y="1648103"/>
            <a:ext cx="3668486" cy="4524315"/>
          </a:xfrm>
          <a:prstGeom prst="rect">
            <a:avLst/>
          </a:prstGeom>
          <a:noFill/>
        </p:spPr>
        <p:txBody>
          <a:bodyPr wrap="square" rtlCol="0">
            <a:spAutoFit/>
          </a:bodyPr>
          <a:lstStyle/>
          <a:p>
            <a:r>
              <a:rPr lang="en-US" sz="2000" b="1" dirty="0" smtClean="0"/>
              <a:t>Please contact us at:</a:t>
            </a:r>
          </a:p>
          <a:p>
            <a:endParaRPr lang="en-US" sz="2000" b="1" dirty="0" smtClean="0"/>
          </a:p>
          <a:p>
            <a:r>
              <a:rPr lang="en-US" sz="2000" b="1" dirty="0"/>
              <a:t>Dona J. Young</a:t>
            </a:r>
          </a:p>
          <a:p>
            <a:r>
              <a:rPr lang="en-US" sz="2000" b="1" dirty="0">
                <a:latin typeface="Calibri,sans-serif"/>
                <a:hlinkClick r:id="rId3"/>
              </a:rPr>
              <a:t>dona.young@earthlink.net</a:t>
            </a:r>
            <a:endParaRPr lang="en-US" sz="2000" b="1" dirty="0">
              <a:latin typeface="Calibri,sans-serif"/>
            </a:endParaRPr>
          </a:p>
          <a:p>
            <a:r>
              <a:rPr lang="en-US" sz="2000" b="1" dirty="0"/>
              <a:t>219.763.9794</a:t>
            </a:r>
          </a:p>
          <a:p>
            <a:endParaRPr lang="en-US" sz="2400" b="1" dirty="0"/>
          </a:p>
          <a:p>
            <a:r>
              <a:rPr lang="en-US" sz="2000" b="1" dirty="0" smtClean="0"/>
              <a:t>Andrea Tamburro</a:t>
            </a:r>
          </a:p>
          <a:p>
            <a:r>
              <a:rPr lang="en-US" sz="2000" b="1" dirty="0" smtClean="0">
                <a:hlinkClick r:id="rId4"/>
              </a:rPr>
              <a:t>atamburr@iun.edu</a:t>
            </a:r>
            <a:endParaRPr lang="en-US" sz="2000" b="1" dirty="0" smtClean="0"/>
          </a:p>
          <a:p>
            <a:r>
              <a:rPr lang="en-US" sz="2000" b="1" dirty="0" smtClean="0"/>
              <a:t>219.980.6703</a:t>
            </a:r>
          </a:p>
          <a:p>
            <a:endParaRPr lang="en-US" sz="2400" b="1" dirty="0"/>
          </a:p>
          <a:p>
            <a:r>
              <a:rPr lang="en-US" sz="2000" b="1" dirty="0"/>
              <a:t>Marshelia Harris</a:t>
            </a:r>
          </a:p>
          <a:p>
            <a:r>
              <a:rPr lang="en-US" sz="2000" b="1" dirty="0">
                <a:hlinkClick r:id="rId5"/>
              </a:rPr>
              <a:t>mdharris@iun.edu</a:t>
            </a:r>
            <a:endParaRPr lang="en-US" sz="2000" b="1" dirty="0"/>
          </a:p>
          <a:p>
            <a:r>
              <a:rPr lang="en-US" sz="2000" b="1" dirty="0"/>
              <a:t>219.981.5630</a:t>
            </a:r>
          </a:p>
          <a:p>
            <a:endParaRPr lang="en-US" sz="2000" b="1" dirty="0" smtClean="0"/>
          </a:p>
        </p:txBody>
      </p:sp>
    </p:spTree>
    <p:extLst>
      <p:ext uri="{BB962C8B-B14F-4D97-AF65-F5344CB8AC3E}">
        <p14:creationId xmlns:p14="http://schemas.microsoft.com/office/powerpoint/2010/main" val="1304843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a:t/>
            </a:r>
            <a:br>
              <a:rPr lang="en-US" b="1" dirty="0"/>
            </a:br>
            <a:r>
              <a:rPr lang="en-US" b="1" dirty="0"/>
              <a:t>About the Authors</a:t>
            </a:r>
          </a:p>
        </p:txBody>
      </p:sp>
      <p:sp>
        <p:nvSpPr>
          <p:cNvPr id="3" name="Content Placeholder 2"/>
          <p:cNvSpPr>
            <a:spLocks noGrp="1"/>
          </p:cNvSpPr>
          <p:nvPr>
            <p:ph sz="quarter" idx="1"/>
          </p:nvPr>
        </p:nvSpPr>
        <p:spPr>
          <a:xfrm>
            <a:off x="687033" y="1549693"/>
            <a:ext cx="7965831" cy="5128846"/>
          </a:xfrm>
        </p:spPr>
        <p:txBody>
          <a:bodyPr>
            <a:normAutofit fontScale="32500" lnSpcReduction="20000"/>
          </a:bodyPr>
          <a:lstStyle/>
          <a:p>
            <a:pPr marL="0" indent="0">
              <a:buNone/>
            </a:pPr>
            <a:r>
              <a:rPr lang="en-US" dirty="0"/>
              <a:t> </a:t>
            </a:r>
          </a:p>
          <a:p>
            <a:r>
              <a:rPr lang="en-US" sz="4900" b="1" i="1" dirty="0"/>
              <a:t>Dona Young, MA,</a:t>
            </a:r>
            <a:r>
              <a:rPr lang="en-US" sz="4900" dirty="0"/>
              <a:t> teaches professional writing online at Indiana University Northwest. She earned an MA in education from The University of Chicago and a BA in sociology from Northern Illinois University, with minors in secondary education and business education. Young believes that writing is a powerful learning tool and that learning shapes our lives; she is also the author of the following textbooks: </a:t>
            </a:r>
            <a:r>
              <a:rPr lang="en-US" sz="4900" i="1" dirty="0"/>
              <a:t>Business Communication and Writing </a:t>
            </a:r>
            <a:r>
              <a:rPr lang="en-US" sz="4900" dirty="0"/>
              <a:t>(Writer’s Toolkit Publishing, 2012),</a:t>
            </a:r>
            <a:r>
              <a:rPr lang="en-US" sz="4900" i="1" dirty="0"/>
              <a:t> Business English </a:t>
            </a:r>
            <a:r>
              <a:rPr lang="en-US" sz="4900" dirty="0"/>
              <a:t>(McGraw-Hill Higher Education, 2008), and</a:t>
            </a:r>
            <a:r>
              <a:rPr lang="en-US" sz="4900" i="1" dirty="0"/>
              <a:t> Foundations of Business Communication </a:t>
            </a:r>
            <a:r>
              <a:rPr lang="en-US" sz="4900" dirty="0"/>
              <a:t>(McGraw-Hill Irwin, 2006), among others</a:t>
            </a:r>
            <a:r>
              <a:rPr lang="en-US" sz="4900" dirty="0" smtClean="0"/>
              <a:t>.</a:t>
            </a:r>
          </a:p>
          <a:p>
            <a:pPr marL="0" indent="0">
              <a:buNone/>
            </a:pPr>
            <a:endParaRPr lang="en-US" sz="4900" dirty="0"/>
          </a:p>
          <a:p>
            <a:r>
              <a:rPr lang="en-US" sz="4900" b="1" i="1" dirty="0"/>
              <a:t>Andrea </a:t>
            </a:r>
            <a:r>
              <a:rPr lang="en-US" sz="4900" b="1" i="1" dirty="0" err="1"/>
              <a:t>Tamburro</a:t>
            </a:r>
            <a:r>
              <a:rPr lang="en-US" sz="4900" b="1" i="1" dirty="0"/>
              <a:t>, </a:t>
            </a:r>
            <a:r>
              <a:rPr lang="en-US" sz="4900" b="1" i="1" dirty="0" err="1"/>
              <a:t>Ed.D</a:t>
            </a:r>
            <a:r>
              <a:rPr lang="en-US" sz="4900" b="1" i="1" dirty="0"/>
              <a:t>. and MSW, </a:t>
            </a:r>
            <a:r>
              <a:rPr lang="en-US" sz="4900" dirty="0"/>
              <a:t>is a member of the Shawnee Tribe and is the Bachelor of Social Work Program Director at Indiana University on the Northwest campus. She teaches policy, research, and practice. She earned her education doctorate from Simon Fraser University in British Columbia, Canada, and her master of social work through the University of Iowa. Dr. </a:t>
            </a:r>
            <a:r>
              <a:rPr lang="en-US" sz="4900" dirty="0" err="1"/>
              <a:t>Tamburro’s</a:t>
            </a:r>
            <a:r>
              <a:rPr lang="en-US" sz="4900" dirty="0"/>
              <a:t> main research area is indigenous social work education; her practice areas include child welfare, mental health, domestic violence, and criminal justice. </a:t>
            </a:r>
            <a:endParaRPr lang="en-US" sz="4900" dirty="0" smtClean="0"/>
          </a:p>
          <a:p>
            <a:pPr marL="0" indent="0">
              <a:buNone/>
            </a:pPr>
            <a:endParaRPr lang="en-US" sz="4900" dirty="0"/>
          </a:p>
          <a:p>
            <a:r>
              <a:rPr lang="en-US" sz="4900" b="1" i="1" dirty="0" smtClean="0"/>
              <a:t>Marshelia </a:t>
            </a:r>
            <a:r>
              <a:rPr lang="en-US" sz="4900" b="1" i="1" dirty="0"/>
              <a:t>Harris, MSW,</a:t>
            </a:r>
            <a:r>
              <a:rPr lang="en-US" sz="4900" dirty="0"/>
              <a:t> teaches policy, administration, and child welfare across the bachelor and master of social work programs at Indiana University Northwest. Harris received her MSW from Indiana University Northwest and BS in graphic arts management from Indiana State University. She is a licensed child welfare specialist with the state of Illinois and has several years of administrative experience in social services. Harris has developed new programs, facilitated training sessions, and managed parenting and non-parenting youth programs, case management and clinical services, and program budgets. </a:t>
            </a:r>
            <a:endParaRPr lang="en-US" sz="4900" dirty="0" smtClean="0"/>
          </a:p>
          <a:p>
            <a:pPr marL="0" indent="0">
              <a:buNone/>
            </a:pPr>
            <a:endParaRPr lang="en-US" sz="4900" dirty="0"/>
          </a:p>
          <a:p>
            <a:pPr marL="0" indent="0">
              <a:buNone/>
            </a:pPr>
            <a:endParaRPr lang="en-US" sz="4900" dirty="0"/>
          </a:p>
          <a:p>
            <a:pPr marL="0" indent="0">
              <a:buNone/>
            </a:pPr>
            <a:endParaRPr lang="en-US" sz="4300" dirty="0"/>
          </a:p>
          <a:p>
            <a:pPr marL="0" indent="0">
              <a:buNone/>
            </a:pPr>
            <a:endParaRPr lang="en-US" sz="4300" dirty="0"/>
          </a:p>
        </p:txBody>
      </p:sp>
    </p:spTree>
    <p:extLst>
      <p:ext uri="{BB962C8B-B14F-4D97-AF65-F5344CB8AC3E}">
        <p14:creationId xmlns:p14="http://schemas.microsoft.com/office/powerpoint/2010/main" val="314525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Our Goals . . . Our Plan</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897147" y="1593908"/>
            <a:ext cx="7789653" cy="4806892"/>
          </a:xfrm>
        </p:spPr>
        <p:txBody>
          <a:bodyPr>
            <a:normAutofit fontScale="85000" lnSpcReduction="20000"/>
          </a:bodyPr>
          <a:lstStyle/>
          <a:p>
            <a:pPr marL="0" indent="0">
              <a:buNone/>
            </a:pPr>
            <a:r>
              <a:rPr lang="en-US" sz="3200" b="1" i="1" dirty="0" smtClean="0">
                <a:latin typeface="Calibri" panose="020F0502020204030204" pitchFamily="34" charset="0"/>
                <a:cs typeface="Arial" panose="020B0604020202020204" pitchFamily="34" charset="0"/>
              </a:rPr>
              <a:t>To provide . . . </a:t>
            </a:r>
          </a:p>
          <a:p>
            <a:endParaRPr lang="en-US" b="1" i="1" dirty="0">
              <a:latin typeface="Calibri" panose="020F0502020204030204" pitchFamily="34" charset="0"/>
              <a:cs typeface="Arial" panose="020B0604020202020204" pitchFamily="34" charset="0"/>
            </a:endParaRPr>
          </a:p>
          <a:p>
            <a:pPr>
              <a:lnSpc>
                <a:spcPct val="150000"/>
              </a:lnSpc>
              <a:spcBef>
                <a:spcPts val="0"/>
              </a:spcBef>
              <a:spcAft>
                <a:spcPts val="1200"/>
              </a:spcAft>
            </a:pPr>
            <a:r>
              <a:rPr lang="en-US" sz="3400" b="1" i="1" dirty="0" smtClean="0">
                <a:solidFill>
                  <a:srgbClr val="C00000"/>
                </a:solidFill>
                <a:latin typeface="Calibri" panose="020F0502020204030204" pitchFamily="34" charset="0"/>
                <a:cs typeface="Arial" panose="020B0604020202020204" pitchFamily="34" charset="0"/>
              </a:rPr>
              <a:t>Approaches</a:t>
            </a:r>
            <a:r>
              <a:rPr lang="en-US" sz="3400" b="1" dirty="0" smtClean="0">
                <a:solidFill>
                  <a:srgbClr val="C00000"/>
                </a:solidFill>
                <a:latin typeface="Calibri" panose="020F0502020204030204" pitchFamily="34" charset="0"/>
                <a:cs typeface="Arial" panose="020B0604020202020204" pitchFamily="34" charset="0"/>
              </a:rPr>
              <a:t> </a:t>
            </a:r>
            <a:r>
              <a:rPr lang="en-US" sz="3400" b="1" dirty="0">
                <a:latin typeface="Calibri" panose="020F0502020204030204" pitchFamily="34" charset="0"/>
                <a:cs typeface="Arial" panose="020B0604020202020204" pitchFamily="34" charset="0"/>
              </a:rPr>
              <a:t>to assist students to write </a:t>
            </a:r>
            <a:r>
              <a:rPr lang="en-US" sz="3400" b="1" dirty="0" smtClean="0">
                <a:latin typeface="Calibri" panose="020F0502020204030204" pitchFamily="34" charset="0"/>
                <a:cs typeface="Arial" panose="020B0604020202020204" pitchFamily="34" charset="0"/>
              </a:rPr>
              <a:t>professionally.</a:t>
            </a:r>
          </a:p>
          <a:p>
            <a:pPr>
              <a:lnSpc>
                <a:spcPct val="150000"/>
              </a:lnSpc>
              <a:spcBef>
                <a:spcPts val="0"/>
              </a:spcBef>
              <a:spcAft>
                <a:spcPts val="1200"/>
              </a:spcAft>
            </a:pPr>
            <a:r>
              <a:rPr lang="en-US" sz="3400" b="1" dirty="0" smtClean="0">
                <a:latin typeface="Calibri" panose="020F0502020204030204" pitchFamily="34" charset="0"/>
                <a:cs typeface="Arial" panose="020B0604020202020204" pitchFamily="34" charset="0"/>
              </a:rPr>
              <a:t> </a:t>
            </a:r>
            <a:r>
              <a:rPr lang="en-US" sz="3400" b="1" i="1" dirty="0" smtClean="0">
                <a:solidFill>
                  <a:srgbClr val="C00000"/>
                </a:solidFill>
                <a:latin typeface="Calibri" panose="020F0502020204030204" pitchFamily="34" charset="0"/>
                <a:cs typeface="Arial" panose="020B0604020202020204" pitchFamily="34" charset="0"/>
              </a:rPr>
              <a:t>Tools</a:t>
            </a:r>
            <a:r>
              <a:rPr lang="en-US" sz="3400" b="1" dirty="0" smtClean="0">
                <a:latin typeface="Calibri" panose="020F0502020204030204" pitchFamily="34" charset="0"/>
                <a:cs typeface="Arial" panose="020B0604020202020204" pitchFamily="34" charset="0"/>
              </a:rPr>
              <a:t> to enhance the writing process (compose freely and edit effectively). </a:t>
            </a:r>
          </a:p>
          <a:p>
            <a:pPr>
              <a:lnSpc>
                <a:spcPct val="150000"/>
              </a:lnSpc>
              <a:spcBef>
                <a:spcPts val="0"/>
              </a:spcBef>
              <a:spcAft>
                <a:spcPts val="1200"/>
              </a:spcAft>
            </a:pPr>
            <a:r>
              <a:rPr lang="en-US" sz="3400" b="1" i="1" dirty="0" smtClean="0">
                <a:solidFill>
                  <a:srgbClr val="C00000"/>
                </a:solidFill>
                <a:latin typeface="Calibri" panose="020F0502020204030204" pitchFamily="34" charset="0"/>
                <a:ea typeface="Calibri" panose="020F0502020204030204" pitchFamily="34" charset="0"/>
                <a:cs typeface="Arial" panose="020B0604020202020204" pitchFamily="34" charset="0"/>
              </a:rPr>
              <a:t>Strategies, activities, and resources</a:t>
            </a:r>
            <a:r>
              <a:rPr lang="en-US" sz="3400" b="1" dirty="0" smtClean="0">
                <a:latin typeface="Calibri" panose="020F0502020204030204" pitchFamily="34" charset="0"/>
                <a:ea typeface="Calibri" panose="020F0502020204030204" pitchFamily="34" charset="0"/>
                <a:cs typeface="Arial" panose="020B0604020202020204" pitchFamily="34" charset="0"/>
              </a:rPr>
              <a:t> to enhance student writing and critical thinking skills.</a:t>
            </a:r>
            <a:endParaRPr lang="en-US" sz="34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0220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01662"/>
          </a:xfrm>
        </p:spPr>
        <p:txBody>
          <a:bodyPr>
            <a:normAutofit fontScale="90000"/>
          </a:bodyPr>
          <a:lstStyle/>
          <a:p>
            <a:r>
              <a:rPr lang="en-US" dirty="0" smtClean="0"/>
              <a:t>References</a:t>
            </a:r>
            <a:endParaRPr lang="en-US" dirty="0"/>
          </a:p>
        </p:txBody>
      </p:sp>
      <p:sp>
        <p:nvSpPr>
          <p:cNvPr id="3" name="Content Placeholder 2"/>
          <p:cNvSpPr>
            <a:spLocks noGrp="1"/>
          </p:cNvSpPr>
          <p:nvPr>
            <p:ph sz="quarter" idx="1"/>
          </p:nvPr>
        </p:nvSpPr>
        <p:spPr>
          <a:xfrm>
            <a:off x="648394" y="876300"/>
            <a:ext cx="8038406" cy="5981700"/>
          </a:xfrm>
        </p:spPr>
        <p:txBody>
          <a:bodyPr>
            <a:normAutofit/>
          </a:bodyPr>
          <a:lstStyle/>
          <a:p>
            <a:pPr>
              <a:lnSpc>
                <a:spcPct val="140000"/>
              </a:lnSpc>
              <a:spcBef>
                <a:spcPts val="0"/>
              </a:spcBef>
            </a:pPr>
            <a:r>
              <a:rPr lang="en-US" sz="1400" dirty="0">
                <a:latin typeface="Arial" panose="020B0604020202020204" pitchFamily="34" charset="0"/>
                <a:ea typeface="Calibri" panose="020F0502020204030204" pitchFamily="34" charset="0"/>
                <a:cs typeface="Arial" panose="020B0604020202020204" pitchFamily="34" charset="0"/>
              </a:rPr>
              <a:t>Alter, C., &amp; Adkins, C. (2001). Improving the writing skills of social work students. [Article]. </a:t>
            </a:r>
            <a:r>
              <a:rPr lang="en-US" sz="1400" i="1" dirty="0">
                <a:latin typeface="Arial" panose="020B0604020202020204" pitchFamily="34" charset="0"/>
                <a:ea typeface="Calibri" panose="020F0502020204030204" pitchFamily="34" charset="0"/>
                <a:cs typeface="Arial" panose="020B0604020202020204" pitchFamily="34" charset="0"/>
              </a:rPr>
              <a:t>Journal of Social Work Education, 37</a:t>
            </a:r>
            <a:r>
              <a:rPr lang="en-US" sz="1400" dirty="0">
                <a:latin typeface="Arial" panose="020B0604020202020204" pitchFamily="34" charset="0"/>
                <a:ea typeface="Calibri" panose="020F0502020204030204" pitchFamily="34" charset="0"/>
                <a:cs typeface="Arial" panose="020B0604020202020204" pitchFamily="34" charset="0"/>
              </a:rPr>
              <a:t>(3), 493-505. </a:t>
            </a:r>
            <a:endParaRPr lang="en-US" sz="1400" dirty="0" smtClean="0">
              <a:latin typeface="Arial" panose="020B0604020202020204" pitchFamily="34" charset="0"/>
              <a:ea typeface="Calibri" panose="020F0502020204030204" pitchFamily="34" charset="0"/>
              <a:cs typeface="Arial" panose="020B0604020202020204" pitchFamily="34" charset="0"/>
            </a:endParaRPr>
          </a:p>
          <a:p>
            <a:pPr>
              <a:lnSpc>
                <a:spcPct val="140000"/>
              </a:lnSpc>
              <a:spcBef>
                <a:spcPts val="0"/>
              </a:spcBef>
            </a:pPr>
            <a:r>
              <a:rPr lang="en-US" sz="1400" dirty="0">
                <a:latin typeface="Arial" panose="020B0604020202020204" pitchFamily="34" charset="0"/>
                <a:ea typeface="Calibri" panose="020F0502020204030204" pitchFamily="34" charset="0"/>
                <a:cs typeface="Arial" panose="020B0604020202020204" pitchFamily="34" charset="0"/>
              </a:rPr>
              <a:t>Ash, S.L. &amp; Clayton, P.H. (2004).  The articulated learning: An approach to guided reflection and assessment. Innovative Higher Education, 29(2), 137-154</a:t>
            </a:r>
            <a:r>
              <a:rPr lang="en-US"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40000"/>
              </a:lnSpc>
              <a:spcBef>
                <a:spcPts val="0"/>
              </a:spcBef>
            </a:pPr>
            <a:r>
              <a:rPr lang="en-US" sz="1400" dirty="0">
                <a:latin typeface="Arial" panose="020B0604020202020204" pitchFamily="34" charset="0"/>
                <a:ea typeface="Calibri" panose="020F0502020204030204" pitchFamily="34" charset="0"/>
                <a:cs typeface="Arial" panose="020B0604020202020204" pitchFamily="34" charset="0"/>
              </a:rPr>
              <a:t>Baum, N. (2012). Reflective Writing Assignment to Help Social Work Trainees Work through Poor Supervisory Relationships. [Article]. </a:t>
            </a:r>
            <a:r>
              <a:rPr lang="en-US" sz="1400" i="1" dirty="0">
                <a:latin typeface="Arial" panose="020B0604020202020204" pitchFamily="34" charset="0"/>
                <a:ea typeface="Calibri" panose="020F0502020204030204" pitchFamily="34" charset="0"/>
                <a:cs typeface="Arial" panose="020B0604020202020204" pitchFamily="34" charset="0"/>
              </a:rPr>
              <a:t>Social Work Education, 31</a:t>
            </a:r>
            <a:r>
              <a:rPr lang="en-US" sz="1400" dirty="0">
                <a:latin typeface="Arial" panose="020B0604020202020204" pitchFamily="34" charset="0"/>
                <a:ea typeface="Calibri" panose="020F0502020204030204" pitchFamily="34" charset="0"/>
                <a:cs typeface="Arial" panose="020B0604020202020204" pitchFamily="34" charset="0"/>
              </a:rPr>
              <a:t>(1), 110-124. </a:t>
            </a:r>
            <a:r>
              <a:rPr lang="en-US" sz="1400" dirty="0" err="1">
                <a:latin typeface="Arial" panose="020B0604020202020204" pitchFamily="34" charset="0"/>
                <a:ea typeface="Calibri" panose="020F0502020204030204" pitchFamily="34" charset="0"/>
                <a:cs typeface="Arial" panose="020B0604020202020204" pitchFamily="34" charset="0"/>
              </a:rPr>
              <a:t>doi</a:t>
            </a:r>
            <a:r>
              <a:rPr lang="en-US" sz="1400" dirty="0">
                <a:latin typeface="Arial" panose="020B0604020202020204" pitchFamily="34" charset="0"/>
                <a:ea typeface="Calibri" panose="020F0502020204030204" pitchFamily="34" charset="0"/>
                <a:cs typeface="Arial" panose="020B0604020202020204" pitchFamily="34" charset="0"/>
              </a:rPr>
              <a:t>: 10.1080/02615479.2010.539604</a:t>
            </a:r>
          </a:p>
          <a:p>
            <a:pPr>
              <a:lnSpc>
                <a:spcPct val="140000"/>
              </a:lnSpc>
              <a:spcBef>
                <a:spcPts val="0"/>
              </a:spcBef>
            </a:pPr>
            <a:r>
              <a:rPr lang="en-US" sz="1400" dirty="0">
                <a:latin typeface="Arial" panose="020B0604020202020204" pitchFamily="34" charset="0"/>
                <a:ea typeface="Calibri" panose="020F0502020204030204" pitchFamily="34" charset="0"/>
                <a:cs typeface="Arial" panose="020B0604020202020204" pitchFamily="34" charset="0"/>
              </a:rPr>
              <a:t>Bell, S. (2010). Project-Based Learning for the 21st Century: Skills for the Future. [Article]. </a:t>
            </a:r>
            <a:r>
              <a:rPr lang="en-US" sz="1400" i="1" dirty="0">
                <a:latin typeface="Arial" panose="020B0604020202020204" pitchFamily="34" charset="0"/>
                <a:ea typeface="Calibri" panose="020F0502020204030204" pitchFamily="34" charset="0"/>
                <a:cs typeface="Arial" panose="020B0604020202020204" pitchFamily="34" charset="0"/>
              </a:rPr>
              <a:t>Clearing House, 83</a:t>
            </a:r>
            <a:r>
              <a:rPr lang="en-US" sz="1400" dirty="0">
                <a:latin typeface="Arial" panose="020B0604020202020204" pitchFamily="34" charset="0"/>
                <a:ea typeface="Calibri" panose="020F0502020204030204" pitchFamily="34" charset="0"/>
                <a:cs typeface="Arial" panose="020B0604020202020204" pitchFamily="34" charset="0"/>
              </a:rPr>
              <a:t>(2), 39-43. </a:t>
            </a:r>
            <a:r>
              <a:rPr lang="en-US" sz="1400" dirty="0" err="1">
                <a:latin typeface="Arial" panose="020B0604020202020204" pitchFamily="34" charset="0"/>
                <a:ea typeface="Calibri" panose="020F0502020204030204" pitchFamily="34" charset="0"/>
                <a:cs typeface="Arial" panose="020B0604020202020204" pitchFamily="34" charset="0"/>
              </a:rPr>
              <a:t>doi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smtClean="0">
                <a:latin typeface="Arial" panose="020B0604020202020204" pitchFamily="34" charset="0"/>
                <a:ea typeface="Calibri" panose="020F0502020204030204" pitchFamily="34" charset="0"/>
                <a:cs typeface="Arial" panose="020B0604020202020204" pitchFamily="34" charset="0"/>
              </a:rPr>
              <a:t>10.1080/00098650903505415</a:t>
            </a:r>
          </a:p>
          <a:p>
            <a:pPr>
              <a:lnSpc>
                <a:spcPct val="140000"/>
              </a:lnSpc>
              <a:spcBef>
                <a:spcPts val="0"/>
              </a:spcBef>
            </a:pPr>
            <a:r>
              <a:rPr lang="en-US" sz="1400" dirty="0">
                <a:latin typeface="Arial" panose="020B0604020202020204" pitchFamily="34" charset="0"/>
                <a:cs typeface="Arial" panose="020B0604020202020204" pitchFamily="34" charset="0"/>
              </a:rPr>
              <a:t>Bloom, B. (Ed.). (1984). </a:t>
            </a:r>
            <a:r>
              <a:rPr lang="en-US" sz="1400" i="1" dirty="0">
                <a:latin typeface="Arial" panose="020B0604020202020204" pitchFamily="34" charset="0"/>
                <a:cs typeface="Arial" panose="020B0604020202020204" pitchFamily="34" charset="0"/>
              </a:rPr>
              <a:t>The taxonomy of educational objectives.</a:t>
            </a:r>
            <a:r>
              <a:rPr lang="en-US" sz="1400" dirty="0">
                <a:latin typeface="Arial" panose="020B0604020202020204" pitchFamily="34" charset="0"/>
                <a:cs typeface="Arial" panose="020B0604020202020204" pitchFamily="34" charset="0"/>
              </a:rPr>
              <a:t> Boston, MA: Addison Wesley </a:t>
            </a:r>
            <a:r>
              <a:rPr lang="en-US" sz="1400" dirty="0" smtClean="0">
                <a:latin typeface="Arial" panose="020B0604020202020204" pitchFamily="34" charset="0"/>
                <a:cs typeface="Arial" panose="020B0604020202020204" pitchFamily="34" charset="0"/>
              </a:rPr>
              <a:t> Publishing </a:t>
            </a:r>
            <a:r>
              <a:rPr lang="en-US" sz="1400" dirty="0">
                <a:latin typeface="Arial" panose="020B0604020202020204" pitchFamily="34" charset="0"/>
                <a:cs typeface="Arial" panose="020B0604020202020204" pitchFamily="34" charset="0"/>
              </a:rPr>
              <a:t>Company.</a:t>
            </a:r>
          </a:p>
          <a:p>
            <a:pPr>
              <a:lnSpc>
                <a:spcPct val="140000"/>
              </a:lnSpc>
              <a:spcBef>
                <a:spcPts val="0"/>
              </a:spcBef>
            </a:pPr>
            <a:r>
              <a:rPr lang="en-US" sz="1400" dirty="0">
                <a:latin typeface="Arial" panose="020B0604020202020204" pitchFamily="34" charset="0"/>
                <a:cs typeface="Arial" panose="020B0604020202020204" pitchFamily="34" charset="0"/>
              </a:rPr>
              <a:t>Gladwell, M. (2011). </a:t>
            </a:r>
            <a:r>
              <a:rPr lang="en-US" sz="1400" i="1" dirty="0">
                <a:latin typeface="Arial" panose="020B0604020202020204" pitchFamily="34" charset="0"/>
                <a:cs typeface="Arial" panose="020B0604020202020204" pitchFamily="34" charset="0"/>
              </a:rPr>
              <a:t>The outliers: The story of success</a:t>
            </a:r>
            <a:r>
              <a:rPr lang="en-US" sz="1400" dirty="0">
                <a:latin typeface="Arial" panose="020B0604020202020204" pitchFamily="34" charset="0"/>
                <a:cs typeface="Arial" panose="020B0604020202020204" pitchFamily="34" charset="0"/>
              </a:rPr>
              <a:t>. New York, NY: Back Bay Books</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40000"/>
              </a:lnSpc>
              <a:spcBef>
                <a:spcPts val="0"/>
              </a:spcBef>
            </a:pPr>
            <a:r>
              <a:rPr lang="en-US" sz="1400" dirty="0">
                <a:latin typeface="Arial" panose="020B0604020202020204" pitchFamily="34" charset="0"/>
                <a:ea typeface="Calibri" panose="020F0502020204030204" pitchFamily="34" charset="0"/>
                <a:cs typeface="Arial" panose="020B0604020202020204" pitchFamily="34" charset="0"/>
              </a:rPr>
              <a:t>Dewey, J. (1910). How we think. Boston: D.C. Heath.</a:t>
            </a:r>
          </a:p>
          <a:p>
            <a:pPr>
              <a:lnSpc>
                <a:spcPct val="140000"/>
              </a:lnSpc>
              <a:spcBef>
                <a:spcPts val="0"/>
              </a:spcBef>
            </a:pPr>
            <a:r>
              <a:rPr lang="en-US" sz="1400" dirty="0" smtClean="0">
                <a:latin typeface="Arial" panose="020B0604020202020204" pitchFamily="34" charset="0"/>
                <a:ea typeface="Calibri" panose="020F0502020204030204" pitchFamily="34" charset="0"/>
                <a:cs typeface="Arial" panose="020B0604020202020204" pitchFamily="34" charset="0"/>
              </a:rPr>
              <a:t>CSWE</a:t>
            </a:r>
            <a:r>
              <a:rPr lang="en-US" sz="1400" dirty="0">
                <a:latin typeface="Arial" panose="020B0604020202020204" pitchFamily="34" charset="0"/>
                <a:ea typeface="Calibri" panose="020F0502020204030204" pitchFamily="34" charset="0"/>
                <a:cs typeface="Arial" panose="020B0604020202020204" pitchFamily="34" charset="0"/>
              </a:rPr>
              <a:t>. (2010). Educational Policy and Accreditation Standards  Retrieved December 15, 2010, from </a:t>
            </a:r>
            <a:r>
              <a:rPr lang="en-US" sz="14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http://www.cswe.org/File.aspx?id=13780</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40000"/>
              </a:lnSpc>
              <a:spcBef>
                <a:spcPts val="0"/>
              </a:spcBef>
            </a:pPr>
            <a:r>
              <a:rPr lang="en-US" sz="1400" dirty="0">
                <a:latin typeface="Arial" panose="020B0604020202020204" pitchFamily="34" charset="0"/>
                <a:ea typeface="Calibri" panose="020F0502020204030204" pitchFamily="34" charset="0"/>
                <a:cs typeface="Arial" panose="020B0604020202020204" pitchFamily="34" charset="0"/>
              </a:rPr>
              <a:t>Graham, S., &amp; R. Harris, K. (2000). The Role of Self-Regulation and Transcription Skills in Writing and Writing Development. [Article]. </a:t>
            </a:r>
            <a:r>
              <a:rPr lang="en-US" sz="1400" i="1" dirty="0">
                <a:latin typeface="Arial" panose="020B0604020202020204" pitchFamily="34" charset="0"/>
                <a:ea typeface="Calibri" panose="020F0502020204030204" pitchFamily="34" charset="0"/>
                <a:cs typeface="Arial" panose="020B0604020202020204" pitchFamily="34" charset="0"/>
              </a:rPr>
              <a:t>Educational Psychologist, 35</a:t>
            </a:r>
            <a:r>
              <a:rPr lang="en-US" sz="1400" dirty="0">
                <a:latin typeface="Arial" panose="020B0604020202020204" pitchFamily="34" charset="0"/>
                <a:ea typeface="Calibri" panose="020F0502020204030204" pitchFamily="34" charset="0"/>
                <a:cs typeface="Arial" panose="020B0604020202020204" pitchFamily="34" charset="0"/>
              </a:rPr>
              <a:t>(1), 3-12. </a:t>
            </a:r>
          </a:p>
        </p:txBody>
      </p:sp>
    </p:spTree>
    <p:extLst>
      <p:ext uri="{BB962C8B-B14F-4D97-AF65-F5344CB8AC3E}">
        <p14:creationId xmlns:p14="http://schemas.microsoft.com/office/powerpoint/2010/main" val="3377753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47500" lnSpcReduction="20000"/>
          </a:bodyPr>
          <a:lstStyle/>
          <a:p>
            <a:pPr>
              <a:lnSpc>
                <a:spcPct val="140000"/>
              </a:lnSpc>
              <a:spcBef>
                <a:spcPts val="0"/>
              </a:spcBef>
            </a:pPr>
            <a:r>
              <a:rPr lang="en-US" sz="2800" dirty="0" err="1">
                <a:latin typeface="Arial" panose="020B0604020202020204" pitchFamily="34" charset="0"/>
                <a:ea typeface="Calibri" panose="020F0502020204030204" pitchFamily="34" charset="0"/>
                <a:cs typeface="Arial" panose="020B0604020202020204" pitchFamily="34" charset="0"/>
              </a:rPr>
              <a:t>Grise</a:t>
            </a:r>
            <a:r>
              <a:rPr lang="en-US" sz="2800" dirty="0">
                <a:latin typeface="Arial" panose="020B0604020202020204" pitchFamily="34" charset="0"/>
                <a:ea typeface="Calibri" panose="020F0502020204030204" pitchFamily="34" charset="0"/>
                <a:cs typeface="Arial" panose="020B0604020202020204" pitchFamily="34" charset="0"/>
              </a:rPr>
              <a:t>-Owens, E., &amp; Crum, K. (2012). Teaching writing as a professional practice skill: A curricular case example [Article]. </a:t>
            </a:r>
            <a:r>
              <a:rPr lang="en-US" sz="2800" i="1" dirty="0">
                <a:latin typeface="Arial" panose="020B0604020202020204" pitchFamily="34" charset="0"/>
                <a:ea typeface="Calibri" panose="020F0502020204030204" pitchFamily="34" charset="0"/>
                <a:cs typeface="Arial" panose="020B0604020202020204" pitchFamily="34" charset="0"/>
              </a:rPr>
              <a:t>Journal of Social Work Education, 48</a:t>
            </a:r>
            <a:r>
              <a:rPr lang="en-US" sz="2800" dirty="0">
                <a:latin typeface="Arial" panose="020B0604020202020204" pitchFamily="34" charset="0"/>
                <a:ea typeface="Calibri" panose="020F0502020204030204" pitchFamily="34" charset="0"/>
                <a:cs typeface="Arial" panose="020B0604020202020204" pitchFamily="34" charset="0"/>
              </a:rPr>
              <a:t>(3), 517-536. </a:t>
            </a:r>
            <a:r>
              <a:rPr lang="en-US" sz="2800" dirty="0" err="1">
                <a:latin typeface="Arial" panose="020B0604020202020204" pitchFamily="34" charset="0"/>
                <a:ea typeface="Calibri" panose="020F0502020204030204" pitchFamily="34" charset="0"/>
                <a:cs typeface="Arial" panose="020B0604020202020204" pitchFamily="34" charset="0"/>
              </a:rPr>
              <a:t>doi</a:t>
            </a:r>
            <a:r>
              <a:rPr lang="en-US" sz="2800" dirty="0">
                <a:latin typeface="Arial" panose="020B0604020202020204" pitchFamily="34" charset="0"/>
                <a:ea typeface="Calibri" panose="020F0502020204030204" pitchFamily="34" charset="0"/>
                <a:cs typeface="Arial" panose="020B0604020202020204" pitchFamily="34" charset="0"/>
              </a:rPr>
              <a:t>: 10.5175/JSWE.2012.201000030</a:t>
            </a:r>
          </a:p>
          <a:p>
            <a:pPr>
              <a:lnSpc>
                <a:spcPct val="140000"/>
              </a:lnSpc>
              <a:spcBef>
                <a:spcPts val="0"/>
              </a:spcBef>
            </a:pPr>
            <a:r>
              <a:rPr lang="en-US" sz="2800" dirty="0" err="1">
                <a:latin typeface="Arial" panose="020B0604020202020204" pitchFamily="34" charset="0"/>
                <a:ea typeface="Calibri" panose="020F0502020204030204" pitchFamily="34" charset="0"/>
                <a:cs typeface="Arial" panose="020B0604020202020204" pitchFamily="34" charset="0"/>
              </a:rPr>
              <a:t>Johnstone</a:t>
            </a:r>
            <a:r>
              <a:rPr lang="en-US" sz="2800" dirty="0">
                <a:latin typeface="Arial" panose="020B0604020202020204" pitchFamily="34" charset="0"/>
                <a:ea typeface="Calibri" panose="020F0502020204030204" pitchFamily="34" charset="0"/>
                <a:cs typeface="Arial" panose="020B0604020202020204" pitchFamily="34" charset="0"/>
              </a:rPr>
              <a:t>, K. M., </a:t>
            </a:r>
            <a:r>
              <a:rPr lang="en-US" sz="2800" dirty="0" err="1">
                <a:latin typeface="Arial" panose="020B0604020202020204" pitchFamily="34" charset="0"/>
                <a:ea typeface="Calibri" panose="020F0502020204030204" pitchFamily="34" charset="0"/>
                <a:cs typeface="Arial" panose="020B0604020202020204" pitchFamily="34" charset="0"/>
              </a:rPr>
              <a:t>Ashbaugh</a:t>
            </a:r>
            <a:r>
              <a:rPr lang="en-US" sz="2800" dirty="0">
                <a:latin typeface="Arial" panose="020B0604020202020204" pitchFamily="34" charset="0"/>
                <a:ea typeface="Calibri" panose="020F0502020204030204" pitchFamily="34" charset="0"/>
                <a:cs typeface="Arial" panose="020B0604020202020204" pitchFamily="34" charset="0"/>
              </a:rPr>
              <a:t>, H., &amp; Warfield, T. D. (2002). Effects of repeated practice and contextual-writing experiences on college students' writing skills. </a:t>
            </a:r>
            <a:r>
              <a:rPr lang="en-US" sz="2800" i="1" dirty="0">
                <a:latin typeface="Arial" panose="020B0604020202020204" pitchFamily="34" charset="0"/>
                <a:ea typeface="Calibri" panose="020F0502020204030204" pitchFamily="34" charset="0"/>
                <a:cs typeface="Arial" panose="020B0604020202020204" pitchFamily="34" charset="0"/>
              </a:rPr>
              <a:t>Journal of Educational Psychology, 94</a:t>
            </a:r>
            <a:r>
              <a:rPr lang="en-US" sz="2800" dirty="0">
                <a:latin typeface="Arial" panose="020B0604020202020204" pitchFamily="34" charset="0"/>
                <a:ea typeface="Calibri" panose="020F0502020204030204" pitchFamily="34" charset="0"/>
                <a:cs typeface="Arial" panose="020B0604020202020204" pitchFamily="34" charset="0"/>
              </a:rPr>
              <a:t>(2), 305-315. </a:t>
            </a:r>
            <a:r>
              <a:rPr lang="en-US" sz="2800" dirty="0" err="1">
                <a:latin typeface="Arial" panose="020B0604020202020204" pitchFamily="34" charset="0"/>
                <a:ea typeface="Calibri" panose="020F0502020204030204" pitchFamily="34" charset="0"/>
                <a:cs typeface="Arial" panose="020B0604020202020204" pitchFamily="34" charset="0"/>
              </a:rPr>
              <a:t>doi</a:t>
            </a:r>
            <a:r>
              <a:rPr lang="en-US" sz="2800" dirty="0">
                <a:latin typeface="Arial" panose="020B0604020202020204" pitchFamily="34" charset="0"/>
                <a:ea typeface="Calibri" panose="020F0502020204030204" pitchFamily="34" charset="0"/>
                <a:cs typeface="Arial" panose="020B0604020202020204" pitchFamily="34" charset="0"/>
              </a:rPr>
              <a:t>: 10.1037/0022-0663.94.2.305</a:t>
            </a:r>
          </a:p>
          <a:p>
            <a:pPr>
              <a:lnSpc>
                <a:spcPct val="140000"/>
              </a:lnSpc>
              <a:spcBef>
                <a:spcPts val="0"/>
              </a:spcBef>
            </a:pPr>
            <a:r>
              <a:rPr lang="en-US" sz="2800" dirty="0">
                <a:latin typeface="Arial" panose="020B0604020202020204" pitchFamily="34" charset="0"/>
                <a:ea typeface="Calibri" panose="020F0502020204030204" pitchFamily="34" charset="0"/>
                <a:cs typeface="Arial" panose="020B0604020202020204" pitchFamily="34" charset="0"/>
              </a:rPr>
              <a:t>Kellogg, R. T., &amp; </a:t>
            </a:r>
            <a:r>
              <a:rPr lang="en-US" sz="2800" dirty="0" err="1">
                <a:latin typeface="Arial" panose="020B0604020202020204" pitchFamily="34" charset="0"/>
                <a:ea typeface="Calibri" panose="020F0502020204030204" pitchFamily="34" charset="0"/>
                <a:cs typeface="Arial" panose="020B0604020202020204" pitchFamily="34" charset="0"/>
              </a:rPr>
              <a:t>Whiteford</a:t>
            </a:r>
            <a:r>
              <a:rPr lang="en-US" sz="2800" dirty="0">
                <a:latin typeface="Arial" panose="020B0604020202020204" pitchFamily="34" charset="0"/>
                <a:ea typeface="Calibri" panose="020F0502020204030204" pitchFamily="34" charset="0"/>
                <a:cs typeface="Arial" panose="020B0604020202020204" pitchFamily="34" charset="0"/>
              </a:rPr>
              <a:t>, A. P. (2009). Training Advanced Writing Skills: The Case for Deliberate Practice. [Article]. </a:t>
            </a:r>
            <a:r>
              <a:rPr lang="en-US" sz="2800" i="1" dirty="0">
                <a:latin typeface="Arial" panose="020B0604020202020204" pitchFamily="34" charset="0"/>
                <a:ea typeface="Calibri" panose="020F0502020204030204" pitchFamily="34" charset="0"/>
                <a:cs typeface="Arial" panose="020B0604020202020204" pitchFamily="34" charset="0"/>
              </a:rPr>
              <a:t>Educational Psychologist, 44</a:t>
            </a:r>
            <a:r>
              <a:rPr lang="en-US" sz="2800" dirty="0">
                <a:latin typeface="Arial" panose="020B0604020202020204" pitchFamily="34" charset="0"/>
                <a:ea typeface="Calibri" panose="020F0502020204030204" pitchFamily="34" charset="0"/>
                <a:cs typeface="Arial" panose="020B0604020202020204" pitchFamily="34" charset="0"/>
              </a:rPr>
              <a:t>(4), 250-266. </a:t>
            </a:r>
            <a:r>
              <a:rPr lang="en-US" sz="2800" dirty="0" err="1">
                <a:latin typeface="Arial" panose="020B0604020202020204" pitchFamily="34" charset="0"/>
                <a:ea typeface="Calibri" panose="020F0502020204030204" pitchFamily="34" charset="0"/>
                <a:cs typeface="Arial" panose="020B0604020202020204" pitchFamily="34" charset="0"/>
              </a:rPr>
              <a:t>doi</a:t>
            </a:r>
            <a:r>
              <a:rPr lang="en-US" sz="2800" dirty="0">
                <a:latin typeface="Arial" panose="020B0604020202020204" pitchFamily="34" charset="0"/>
                <a:ea typeface="Calibri" panose="020F0502020204030204" pitchFamily="34" charset="0"/>
                <a:cs typeface="Arial" panose="020B0604020202020204" pitchFamily="34" charset="0"/>
              </a:rPr>
              <a:t>: 10.1080/00461520903213600</a:t>
            </a:r>
          </a:p>
          <a:p>
            <a:pPr>
              <a:lnSpc>
                <a:spcPct val="140000"/>
              </a:lnSpc>
              <a:spcBef>
                <a:spcPts val="0"/>
              </a:spcBef>
            </a:pPr>
            <a:r>
              <a:rPr lang="en-US" sz="2800" dirty="0" smtClean="0">
                <a:latin typeface="Arial" panose="020B0604020202020204" pitchFamily="34" charset="0"/>
                <a:ea typeface="Calibri" panose="020F0502020204030204" pitchFamily="34" charset="0"/>
                <a:cs typeface="Arial" panose="020B0604020202020204" pitchFamily="34" charset="0"/>
              </a:rPr>
              <a:t>Martinez, C. T., </a:t>
            </a:r>
            <a:r>
              <a:rPr lang="en-US" sz="2800" dirty="0" err="1" smtClean="0">
                <a:latin typeface="Arial" panose="020B0604020202020204" pitchFamily="34" charset="0"/>
                <a:ea typeface="Calibri" panose="020F0502020204030204" pitchFamily="34" charset="0"/>
                <a:cs typeface="Arial" panose="020B0604020202020204" pitchFamily="34" charset="0"/>
              </a:rPr>
              <a:t>Kock</a:t>
            </a:r>
            <a:r>
              <a:rPr lang="en-US" sz="2800" dirty="0" smtClean="0">
                <a:latin typeface="Arial" panose="020B0604020202020204" pitchFamily="34" charset="0"/>
                <a:ea typeface="Calibri" panose="020F0502020204030204" pitchFamily="34" charset="0"/>
                <a:cs typeface="Arial" panose="020B0604020202020204" pitchFamily="34" charset="0"/>
              </a:rPr>
              <a:t>, N., &amp; Cass, J. (2011). Pain and Pleasure in Short Essay Writing: Factors Predicting University Students' Writing Anxiety and Writing Self-Efficacy. [Article]. </a:t>
            </a:r>
            <a:r>
              <a:rPr lang="en-US" sz="2800" i="1" dirty="0" smtClean="0">
                <a:latin typeface="Arial" panose="020B0604020202020204" pitchFamily="34" charset="0"/>
                <a:ea typeface="Calibri" panose="020F0502020204030204" pitchFamily="34" charset="0"/>
                <a:cs typeface="Arial" panose="020B0604020202020204" pitchFamily="34" charset="0"/>
              </a:rPr>
              <a:t>Journal of Adolescent &amp; Adult Literacy, 54</a:t>
            </a:r>
            <a:r>
              <a:rPr lang="en-US" sz="2800" dirty="0" smtClean="0">
                <a:latin typeface="Arial" panose="020B0604020202020204" pitchFamily="34" charset="0"/>
                <a:ea typeface="Calibri" panose="020F0502020204030204" pitchFamily="34" charset="0"/>
                <a:cs typeface="Arial" panose="020B0604020202020204" pitchFamily="34" charset="0"/>
              </a:rPr>
              <a:t>(5), 351-360. </a:t>
            </a:r>
            <a:r>
              <a:rPr lang="en-US" sz="2800" dirty="0" err="1" smtClean="0">
                <a:latin typeface="Arial" panose="020B0604020202020204" pitchFamily="34" charset="0"/>
                <a:ea typeface="Calibri" panose="020F0502020204030204" pitchFamily="34" charset="0"/>
                <a:cs typeface="Arial" panose="020B0604020202020204" pitchFamily="34" charset="0"/>
              </a:rPr>
              <a:t>doi</a:t>
            </a:r>
            <a:r>
              <a:rPr lang="en-US" sz="2800" dirty="0" smtClean="0">
                <a:latin typeface="Arial" panose="020B0604020202020204" pitchFamily="34" charset="0"/>
                <a:ea typeface="Calibri" panose="020F0502020204030204" pitchFamily="34" charset="0"/>
                <a:cs typeface="Arial" panose="020B0604020202020204" pitchFamily="34" charset="0"/>
              </a:rPr>
              <a:t>: 10.1598/JAAL.54.5.5</a:t>
            </a:r>
            <a:r>
              <a:rPr lang="en-US" sz="2800" dirty="0">
                <a:latin typeface="Arial" panose="020B0604020202020204" pitchFamily="34" charset="0"/>
                <a:ea typeface="Calibri" panose="020F0502020204030204" pitchFamily="34" charset="0"/>
                <a:cs typeface="Arial" panose="020B0604020202020204" pitchFamily="34" charset="0"/>
              </a:rPr>
              <a:t>McGuire, L, &amp; Lay, K. (2012). DEAL Model of structured critical reflection.</a:t>
            </a:r>
          </a:p>
          <a:p>
            <a:pPr>
              <a:lnSpc>
                <a:spcPct val="140000"/>
              </a:lnSpc>
              <a:spcBef>
                <a:spcPts val="0"/>
              </a:spcBef>
            </a:pPr>
            <a:r>
              <a:rPr lang="en-US" sz="2800" dirty="0">
                <a:latin typeface="Arial" panose="020B0604020202020204" pitchFamily="34" charset="0"/>
                <a:ea typeface="Calibri" panose="020F0502020204030204" pitchFamily="34" charset="0"/>
                <a:cs typeface="Arial" panose="020B0604020202020204" pitchFamily="34" charset="0"/>
              </a:rPr>
              <a:t>McGuire, L, &amp; Lay, K. (2012). DEAL Model of structured critical reflection</a:t>
            </a:r>
            <a:r>
              <a:rPr lang="en-US" sz="2800" dirty="0" smtClean="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40000"/>
              </a:lnSpc>
              <a:spcBef>
                <a:spcPts val="0"/>
              </a:spcBef>
            </a:pPr>
            <a:r>
              <a:rPr lang="en-US" sz="2800" dirty="0">
                <a:latin typeface="Arial" panose="020B0604020202020204" pitchFamily="34" charset="0"/>
                <a:cs typeface="Arial" panose="020B0604020202020204" pitchFamily="34" charset="0"/>
              </a:rPr>
              <a:t>Whitehead, A. N. (1967). </a:t>
            </a:r>
            <a:r>
              <a:rPr lang="en-US" sz="2800" i="1" dirty="0">
                <a:latin typeface="Arial" panose="020B0604020202020204" pitchFamily="34" charset="0"/>
                <a:cs typeface="Arial" panose="020B0604020202020204" pitchFamily="34" charset="0"/>
              </a:rPr>
              <a:t>The aims of education. </a:t>
            </a:r>
            <a:r>
              <a:rPr lang="en-US" sz="2800" dirty="0">
                <a:latin typeface="Arial" panose="020B0604020202020204" pitchFamily="34" charset="0"/>
                <a:cs typeface="Arial" panose="020B0604020202020204" pitchFamily="34" charset="0"/>
              </a:rPr>
              <a:t>New York, NY: Free Press.</a:t>
            </a:r>
          </a:p>
          <a:p>
            <a:pPr>
              <a:lnSpc>
                <a:spcPct val="140000"/>
              </a:lnSpc>
              <a:spcBef>
                <a:spcPts val="0"/>
              </a:spcBef>
            </a:pPr>
            <a:r>
              <a:rPr lang="en-US" sz="2800" dirty="0" smtClean="0">
                <a:latin typeface="Arial" panose="020B0604020202020204" pitchFamily="34" charset="0"/>
                <a:ea typeface="Calibri" panose="020F0502020204030204" pitchFamily="34" charset="0"/>
                <a:cs typeface="Arial" panose="020B0604020202020204" pitchFamily="34" charset="0"/>
              </a:rPr>
              <a:t>Young, D. J. (2014). </a:t>
            </a:r>
            <a:r>
              <a:rPr lang="en-US" sz="2800" i="1" dirty="0" smtClean="0">
                <a:latin typeface="Arial" panose="020B0604020202020204" pitchFamily="34" charset="0"/>
                <a:ea typeface="Calibri" panose="020F0502020204030204" pitchFamily="34" charset="0"/>
                <a:cs typeface="Arial" panose="020B0604020202020204" pitchFamily="34" charset="0"/>
              </a:rPr>
              <a:t>The writer's handbook: A guide for social workers</a:t>
            </a:r>
            <a:r>
              <a:rPr lang="en-US" sz="2800" dirty="0" smtClean="0">
                <a:latin typeface="Arial" panose="020B0604020202020204" pitchFamily="34" charset="0"/>
                <a:ea typeface="Calibri" panose="020F0502020204030204" pitchFamily="34" charset="0"/>
                <a:cs typeface="Arial" panose="020B0604020202020204" pitchFamily="34" charset="0"/>
              </a:rPr>
              <a:t>. Ogden Dunes, IN: Writer's Toolkit Publishing</a:t>
            </a:r>
          </a:p>
          <a:p>
            <a:endParaRPr lang="en-US" dirty="0"/>
          </a:p>
        </p:txBody>
      </p:sp>
    </p:spTree>
    <p:extLst>
      <p:ext uri="{BB962C8B-B14F-4D97-AF65-F5344CB8AC3E}">
        <p14:creationId xmlns:p14="http://schemas.microsoft.com/office/powerpoint/2010/main" val="64411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atin typeface="Arial" panose="020B0604020202020204" pitchFamily="34" charset="0"/>
                <a:cs typeface="Arial" panose="020B0604020202020204" pitchFamily="34" charset="0"/>
              </a:rPr>
              <a:t>What Writing Issues Do Your Students Have? </a:t>
            </a:r>
            <a:endParaRPr lang="en-US" b="1" i="1" dirty="0">
              <a:latin typeface="Arial" panose="020B0604020202020204" pitchFamily="34" charset="0"/>
              <a:cs typeface="Arial" panose="020B0604020202020204" pitchFamily="34" charset="0"/>
            </a:endParaRPr>
          </a:p>
        </p:txBody>
      </p:sp>
      <p:pic>
        <p:nvPicPr>
          <p:cNvPr id="1026" name="Picture 2" descr="C:\Users\atamburr\AppData\Local\Microsoft\Windows\Temporary Internet Files\Content.IE5\C5YI60QH\problem-solv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745" y="1758255"/>
            <a:ext cx="4148699" cy="382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7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Writing Struggles</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485900"/>
            <a:ext cx="7772400" cy="5013960"/>
          </a:xfrm>
        </p:spPr>
        <p:txBody>
          <a:bodyPr>
            <a:normAutofit fontScale="92500" lnSpcReduction="20000"/>
          </a:bodyPr>
          <a:lstStyle/>
          <a:p>
            <a:r>
              <a:rPr lang="en-US" sz="2800" b="1" dirty="0" smtClean="0">
                <a:latin typeface="Calibri" panose="020F0502020204030204" pitchFamily="34" charset="0"/>
                <a:ea typeface="Calibri" panose="020F0502020204030204" pitchFamily="34" charset="0"/>
                <a:cs typeface="Times New Roman" panose="02020603050405020304" pitchFamily="18" charset="0"/>
              </a:rPr>
              <a:t>Learning gaps:</a:t>
            </a:r>
          </a:p>
          <a:p>
            <a:pPr lvl="1"/>
            <a:r>
              <a:rPr lang="en-US" b="1" dirty="0" smtClean="0">
                <a:latin typeface="Calibri" panose="020F0502020204030204" pitchFamily="34" charset="0"/>
                <a:ea typeface="Calibri" panose="020F0502020204030204" pitchFamily="34" charset="0"/>
                <a:cs typeface="Times New Roman" panose="02020603050405020304" pitchFamily="18" charset="0"/>
              </a:rPr>
              <a:t>Basic grammar, punctuation, spelling</a:t>
            </a:r>
          </a:p>
          <a:p>
            <a:pPr lvl="1"/>
            <a:r>
              <a:rPr lang="en-US" b="1" dirty="0">
                <a:latin typeface="Calibri" panose="020F0502020204030204" pitchFamily="34" charset="0"/>
                <a:ea typeface="Calibri" panose="020F0502020204030204" pitchFamily="34" charset="0"/>
                <a:cs typeface="Times New Roman" panose="02020603050405020304" pitchFamily="18" charset="0"/>
              </a:rPr>
              <a:t>S</a:t>
            </a:r>
            <a:r>
              <a:rPr lang="en-US" b="1" dirty="0" smtClean="0">
                <a:latin typeface="Calibri" panose="020F0502020204030204" pitchFamily="34" charset="0"/>
                <a:ea typeface="Calibri" panose="020F0502020204030204" pitchFamily="34" charset="0"/>
                <a:cs typeface="Times New Roman" panose="02020603050405020304" pitchFamily="18" charset="0"/>
              </a:rPr>
              <a:t>entence structure</a:t>
            </a:r>
          </a:p>
          <a:p>
            <a:pPr lvl="1"/>
            <a:r>
              <a:rPr lang="en-US" b="1" dirty="0">
                <a:latin typeface="Calibri" panose="020F0502020204030204" pitchFamily="34" charset="0"/>
                <a:ea typeface="Calibri" panose="020F0502020204030204" pitchFamily="34" charset="0"/>
                <a:cs typeface="Times New Roman" panose="02020603050405020304" pitchFamily="18" charset="0"/>
              </a:rPr>
              <a:t>W</a:t>
            </a:r>
            <a:r>
              <a:rPr lang="en-US" b="1" dirty="0" smtClean="0">
                <a:latin typeface="Calibri" panose="020F0502020204030204" pitchFamily="34" charset="0"/>
                <a:ea typeface="Calibri" panose="020F0502020204030204" pitchFamily="34" charset="0"/>
                <a:cs typeface="Times New Roman" panose="02020603050405020304" pitchFamily="18" charset="0"/>
              </a:rPr>
              <a:t>ord usage</a:t>
            </a:r>
          </a:p>
          <a:p>
            <a:pPr lvl="1"/>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r>
              <a:rPr lang="en-US" sz="2800" b="1" dirty="0" smtClean="0">
                <a:latin typeface="Calibri" panose="020F0502020204030204" pitchFamily="34" charset="0"/>
                <a:ea typeface="Calibri" panose="020F0502020204030204" pitchFamily="34" charset="0"/>
                <a:cs typeface="Times New Roman" panose="02020603050405020304" pitchFamily="18" charset="0"/>
              </a:rPr>
              <a:t>Writing as Process:</a:t>
            </a:r>
          </a:p>
          <a:p>
            <a:pPr lvl="1"/>
            <a:r>
              <a:rPr lang="en-US" b="1" dirty="0" smtClean="0">
                <a:latin typeface="Calibri" panose="020F0502020204030204" pitchFamily="34" charset="0"/>
                <a:ea typeface="Calibri" panose="020F0502020204030204" pitchFamily="34" charset="0"/>
                <a:cs typeface="Times New Roman" panose="02020603050405020304" pitchFamily="18" charset="0"/>
              </a:rPr>
              <a:t>Getting words on paper—composing freely</a:t>
            </a:r>
          </a:p>
          <a:p>
            <a:pPr lvl="1"/>
            <a:r>
              <a:rPr lang="en-US" b="1" dirty="0" smtClean="0">
                <a:latin typeface="Calibri" panose="020F0502020204030204" pitchFamily="34" charset="0"/>
                <a:cs typeface="Times New Roman" panose="02020603050405020304" pitchFamily="18" charset="0"/>
              </a:rPr>
              <a:t>Knowing now to edit—getting past editor’s block</a:t>
            </a:r>
          </a:p>
          <a:p>
            <a:pPr lvl="1"/>
            <a:r>
              <a:rPr lang="en-US" b="1" dirty="0" smtClean="0">
                <a:latin typeface="Calibri" panose="020F0502020204030204" pitchFamily="34" charset="0"/>
                <a:cs typeface="Times New Roman" panose="02020603050405020304" pitchFamily="18" charset="0"/>
              </a:rPr>
              <a:t>Respecting the phases of writing (composing, editing, revising), allowing time for each and time in between</a:t>
            </a:r>
          </a:p>
          <a:p>
            <a:pPr marL="320040" lvl="1" indent="0">
              <a:buNone/>
            </a:pPr>
            <a:endParaRPr lang="en-US" b="1" dirty="0">
              <a:latin typeface="Calibri" panose="020F0502020204030204" pitchFamily="34" charset="0"/>
              <a:cs typeface="Times New Roman" panose="02020603050405020304" pitchFamily="18" charset="0"/>
            </a:endParaRPr>
          </a:p>
          <a:p>
            <a:r>
              <a:rPr lang="en-US" sz="2800" b="1" dirty="0" smtClean="0">
                <a:latin typeface="Calibri" panose="020F0502020204030204" pitchFamily="34" charset="0"/>
                <a:cs typeface="Times New Roman" panose="02020603050405020304" pitchFamily="18" charset="0"/>
              </a:rPr>
              <a:t>Writing style:</a:t>
            </a:r>
          </a:p>
          <a:p>
            <a:pPr lvl="1"/>
            <a:r>
              <a:rPr lang="en-US" b="1" dirty="0" smtClean="0">
                <a:latin typeface="Calibri" panose="020F0502020204030204" pitchFamily="34" charset="0"/>
                <a:cs typeface="Times New Roman" panose="02020603050405020304" pitchFamily="18" charset="0"/>
              </a:rPr>
              <a:t>Wordy, overly passive, difficult to understand</a:t>
            </a:r>
          </a:p>
          <a:p>
            <a:pPr lvl="1"/>
            <a:r>
              <a:rPr lang="en-US" b="1" dirty="0" smtClean="0">
                <a:latin typeface="Calibri" panose="020F0502020204030204" pitchFamily="34" charset="0"/>
                <a:cs typeface="Times New Roman" panose="02020603050405020304" pitchFamily="18" charset="0"/>
              </a:rPr>
              <a:t>Lacking ability to adapt to audience</a:t>
            </a:r>
            <a:endParaRPr lang="en-US" b="1" i="1" dirty="0" smtClean="0">
              <a:latin typeface="Calibri" panose="020F0502020204030204" pitchFamily="34" charset="0"/>
              <a:cs typeface="Times New Roman" panose="02020603050405020304" pitchFamily="18" charset="0"/>
            </a:endParaRPr>
          </a:p>
          <a:p>
            <a:pPr lvl="1"/>
            <a:r>
              <a:rPr lang="en-US" b="1" dirty="0" smtClean="0">
                <a:latin typeface="Calibri" panose="020F0502020204030204" pitchFamily="34" charset="0"/>
                <a:cs typeface="Times New Roman" panose="02020603050405020304" pitchFamily="18" charset="0"/>
              </a:rPr>
              <a:t>Lacking skill with professional language and documentation</a:t>
            </a:r>
          </a:p>
          <a:p>
            <a:endParaRPr lang="en-US" sz="2800" b="1" dirty="0" smtClean="0">
              <a:latin typeface="Calibri" panose="020F0502020204030204" pitchFamily="34" charset="0"/>
              <a:cs typeface="Times New Roman" panose="02020603050405020304" pitchFamily="18" charset="0"/>
            </a:endParaRPr>
          </a:p>
          <a:p>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99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 and Writing</a:t>
            </a:r>
            <a:endParaRPr lang="en-US" b="1" dirty="0"/>
          </a:p>
        </p:txBody>
      </p:sp>
      <p:sp>
        <p:nvSpPr>
          <p:cNvPr id="3" name="Content Placeholder 2"/>
          <p:cNvSpPr>
            <a:spLocks noGrp="1"/>
          </p:cNvSpPr>
          <p:nvPr>
            <p:ph sz="quarter" idx="1"/>
          </p:nvPr>
        </p:nvSpPr>
        <p:spPr>
          <a:xfrm>
            <a:off x="931024" y="1828800"/>
            <a:ext cx="7755775" cy="4191000"/>
          </a:xfrm>
        </p:spPr>
        <p:txBody>
          <a:bodyPr>
            <a:normAutofit/>
          </a:bodyPr>
          <a:lstStyle/>
          <a:p>
            <a:pPr lvl="1">
              <a:spcAft>
                <a:spcPts val="600"/>
              </a:spcAft>
            </a:pPr>
            <a:r>
              <a:rPr lang="en-US" sz="2800" b="1" dirty="0" smtClean="0">
                <a:latin typeface="Calibri" panose="020F0502020204030204" pitchFamily="34" charset="0"/>
                <a:cs typeface="Times New Roman" panose="02020603050405020304" pitchFamily="18" charset="0"/>
              </a:rPr>
              <a:t>Developing evidence-based </a:t>
            </a:r>
            <a:r>
              <a:rPr lang="en-US" sz="2800" b="1" dirty="0">
                <a:latin typeface="Calibri" panose="020F0502020204030204" pitchFamily="34" charset="0"/>
                <a:cs typeface="Times New Roman" panose="02020603050405020304" pitchFamily="18" charset="0"/>
              </a:rPr>
              <a:t>arguments</a:t>
            </a:r>
          </a:p>
          <a:p>
            <a:pPr lvl="1">
              <a:spcAft>
                <a:spcPts val="600"/>
              </a:spcAft>
            </a:pPr>
            <a:r>
              <a:rPr lang="en-US" sz="2800" b="1" dirty="0" smtClean="0">
                <a:latin typeface="Calibri" panose="020F0502020204030204" pitchFamily="34" charset="0"/>
                <a:cs typeface="Times New Roman" panose="02020603050405020304" pitchFamily="18" charset="0"/>
              </a:rPr>
              <a:t>Reflecting from various perspectives </a:t>
            </a:r>
          </a:p>
          <a:p>
            <a:pPr lvl="1">
              <a:spcAft>
                <a:spcPts val="600"/>
              </a:spcAft>
            </a:pPr>
            <a:r>
              <a:rPr lang="en-US" sz="2800" b="1" dirty="0" smtClean="0">
                <a:latin typeface="Calibri" panose="020F0502020204030204" pitchFamily="34" charset="0"/>
                <a:cs typeface="Times New Roman" panose="02020603050405020304" pitchFamily="18" charset="0"/>
              </a:rPr>
              <a:t>Providing breadth and depth</a:t>
            </a:r>
          </a:p>
          <a:p>
            <a:pPr lvl="1">
              <a:spcAft>
                <a:spcPts val="600"/>
              </a:spcAft>
            </a:pPr>
            <a:r>
              <a:rPr lang="en-US" sz="2800" b="1" dirty="0" smtClean="0">
                <a:latin typeface="Calibri" panose="020F0502020204030204" pitchFamily="34" charset="0"/>
                <a:cs typeface="Times New Roman" panose="02020603050405020304" pitchFamily="18" charset="0"/>
              </a:rPr>
              <a:t>Being precise, relevant, fair, accurate, and clear</a:t>
            </a:r>
          </a:p>
          <a:p>
            <a:pPr marL="320040" lvl="1" indent="0">
              <a:spcAft>
                <a:spcPts val="600"/>
              </a:spcAft>
              <a:buNone/>
            </a:pPr>
            <a:endParaRPr lang="en-US" sz="2800" b="1" dirty="0">
              <a:latin typeface="Calibri" panose="020F0502020204030204" pitchFamily="34" charset="0"/>
              <a:cs typeface="Times New Roman" panose="02020603050405020304" pitchFamily="18" charset="0"/>
            </a:endParaRPr>
          </a:p>
          <a:p>
            <a:pPr marL="320040" lvl="1" indent="0">
              <a:buNone/>
            </a:pPr>
            <a:endParaRPr lang="en-US" sz="2800" b="1" dirty="0" smtClean="0">
              <a:latin typeface="Calibri" panose="020F0502020204030204" pitchFamily="34" charset="0"/>
              <a:cs typeface="Times New Roman" panose="02020603050405020304" pitchFamily="18" charset="0"/>
            </a:endParaRPr>
          </a:p>
          <a:p>
            <a:pPr marL="320040" lvl="1" indent="0">
              <a:buNone/>
            </a:pPr>
            <a:endParaRPr lang="en-US" sz="2800" b="1" dirty="0" smtClean="0">
              <a:latin typeface="Calibri" panose="020F0502020204030204" pitchFamily="34" charset="0"/>
              <a:cs typeface="Times New Roman" panose="02020603050405020304" pitchFamily="18" charset="0"/>
            </a:endParaRPr>
          </a:p>
          <a:p>
            <a:pPr marL="320040" lvl="1" indent="0">
              <a:buNone/>
            </a:pPr>
            <a:r>
              <a:rPr lang="en-US" sz="1700" b="1" dirty="0" smtClean="0">
                <a:latin typeface="Calibri" panose="020F0502020204030204" pitchFamily="34" charset="0"/>
                <a:cs typeface="Times New Roman" panose="02020603050405020304" pitchFamily="18" charset="0"/>
              </a:rPr>
              <a:t>http</a:t>
            </a:r>
            <a:r>
              <a:rPr lang="en-US" sz="1700" b="1" dirty="0">
                <a:latin typeface="Calibri" panose="020F0502020204030204" pitchFamily="34" charset="0"/>
                <a:cs typeface="Times New Roman" panose="02020603050405020304" pitchFamily="18" charset="0"/>
              </a:rPr>
              <a:t>://</a:t>
            </a:r>
            <a:r>
              <a:rPr lang="en-US" sz="1700" b="1" dirty="0" smtClean="0">
                <a:latin typeface="Calibri" panose="020F0502020204030204" pitchFamily="34" charset="0"/>
                <a:cs typeface="Times New Roman" panose="02020603050405020304" pitchFamily="18" charset="0"/>
              </a:rPr>
              <a:t>www.criticalthinking.org/pages/universal-intellectual-standards/527 </a:t>
            </a:r>
          </a:p>
          <a:p>
            <a:pPr marL="320040" lvl="1" indent="0">
              <a:buNone/>
            </a:pPr>
            <a:endParaRPr lang="en-US" sz="2800" b="1" dirty="0" smtClean="0">
              <a:latin typeface="Calibri" panose="020F0502020204030204" pitchFamily="34" charset="0"/>
              <a:cs typeface="Times New Roman" panose="02020603050405020304" pitchFamily="18" charset="0"/>
            </a:endParaRPr>
          </a:p>
          <a:p>
            <a:pPr marL="320040" lvl="1" indent="0">
              <a:buNone/>
            </a:pPr>
            <a:endParaRPr lang="en-US" sz="2800" b="1" dirty="0">
              <a:latin typeface="Calibri" panose="020F0502020204030204" pitchFamily="34" charset="0"/>
              <a:cs typeface="Times New Roman" panose="02020603050405020304" pitchFamily="18" charset="0"/>
            </a:endParaRPr>
          </a:p>
          <a:p>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71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What about the emotional aspects of learning </a:t>
            </a:r>
            <a:r>
              <a:rPr lang="en-US" sz="2800" b="1" dirty="0" smtClean="0">
                <a:latin typeface="Arial" panose="020B0604020202020204" pitchFamily="34" charset="0"/>
                <a:cs typeface="Arial" panose="020B0604020202020204" pitchFamily="34" charset="0"/>
              </a:rPr>
              <a:t>(</a:t>
            </a:r>
            <a:r>
              <a:rPr lang="en-US" sz="2800" b="1" i="1" dirty="0" smtClean="0">
                <a:latin typeface="Arial" panose="020B0604020202020204" pitchFamily="34" charset="0"/>
                <a:cs typeface="Arial" panose="020B0604020202020204" pitchFamily="34" charset="0"/>
              </a:rPr>
              <a:t>and teaching</a:t>
            </a:r>
            <a:r>
              <a:rPr lang="en-US" sz="28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879895" y="1805037"/>
            <a:ext cx="7806906" cy="4442907"/>
          </a:xfrm>
        </p:spPr>
        <p:txBody>
          <a:bodyPr>
            <a:normAutofit lnSpcReduction="10000"/>
          </a:bodyPr>
          <a:lstStyle/>
          <a:p>
            <a:pPr marL="0" indent="0">
              <a:buNone/>
            </a:pPr>
            <a:r>
              <a:rPr lang="en-US" b="1" dirty="0" smtClean="0">
                <a:latin typeface="Arial" panose="020B0604020202020204" pitchFamily="34" charset="0"/>
                <a:cs typeface="Arial" panose="020B0604020202020204" pitchFamily="34" charset="0"/>
              </a:rPr>
              <a:t>Students have baggage with hopeful and fearful expectations.</a:t>
            </a:r>
          </a:p>
          <a:p>
            <a:endParaRPr lang="en-US" sz="1900"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Feeling inadequate, lacking confidence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Fearing mistakes and criticism</a:t>
            </a:r>
          </a:p>
          <a:p>
            <a:r>
              <a:rPr lang="en-US" b="1" dirty="0" smtClean="0">
                <a:latin typeface="Arial" panose="020B0604020202020204" pitchFamily="34" charset="0"/>
                <a:cs typeface="Arial" panose="020B0604020202020204" pitchFamily="34" charset="0"/>
              </a:rPr>
              <a:t>Speaking a dialect—and feeling shame</a:t>
            </a:r>
          </a:p>
          <a:p>
            <a:r>
              <a:rPr lang="en-US" b="1" dirty="0">
                <a:latin typeface="Arial" panose="020B0604020202020204" pitchFamily="34" charset="0"/>
                <a:cs typeface="Arial" panose="020B0604020202020204" pitchFamily="34" charset="0"/>
              </a:rPr>
              <a:t>Feeling criticized </a:t>
            </a:r>
          </a:p>
          <a:p>
            <a:r>
              <a:rPr lang="en-US" b="1" dirty="0" smtClean="0">
                <a:latin typeface="Arial" panose="020B0604020202020204" pitchFamily="34" charset="0"/>
                <a:cs typeface="Arial" panose="020B0604020202020204" pitchFamily="34" charset="0"/>
              </a:rPr>
              <a:t>Feeling anger, devastation, and hopelessness </a:t>
            </a:r>
          </a:p>
          <a:p>
            <a:endParaRPr lang="en-US" b="1" dirty="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Transitions—beginnings and endings—are especially challenging. </a:t>
            </a:r>
            <a:endParaRPr lang="en-US" sz="2200" b="1" dirty="0"/>
          </a:p>
        </p:txBody>
      </p:sp>
    </p:spTree>
    <p:extLst>
      <p:ext uri="{BB962C8B-B14F-4D97-AF65-F5344CB8AC3E}">
        <p14:creationId xmlns:p14="http://schemas.microsoft.com/office/powerpoint/2010/main" val="1240096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20040" lvl="1" indent="0">
              <a:buNone/>
            </a:pPr>
            <a:r>
              <a:rPr lang="en-US" sz="3600" b="1" dirty="0">
                <a:latin typeface="Calibri" panose="020F0502020204030204" pitchFamily="34" charset="0"/>
                <a:cs typeface="Times New Roman" panose="02020603050405020304" pitchFamily="18" charset="0"/>
              </a:rPr>
              <a:t>The issues seem </a:t>
            </a:r>
            <a:r>
              <a:rPr lang="en-US" sz="3600" b="1" dirty="0" smtClean="0">
                <a:latin typeface="Calibri" panose="020F0502020204030204" pitchFamily="34" charset="0"/>
                <a:cs typeface="Times New Roman" panose="02020603050405020304" pitchFamily="18" charset="0"/>
              </a:rPr>
              <a:t>overwhelming—</a:t>
            </a:r>
          </a:p>
          <a:p>
            <a:pPr marL="320040" lvl="1" indent="0">
              <a:buNone/>
            </a:pPr>
            <a:endParaRPr lang="en-US" sz="2000" b="1" i="1" dirty="0" smtClean="0">
              <a:latin typeface="Calibri" panose="020F0502020204030204" pitchFamily="34" charset="0"/>
              <a:cs typeface="Times New Roman" panose="02020603050405020304" pitchFamily="18" charset="0"/>
            </a:endParaRPr>
          </a:p>
          <a:p>
            <a:pPr marL="320040" lvl="1" indent="0">
              <a:buNone/>
            </a:pPr>
            <a:endParaRPr lang="en-US" sz="900" b="1" dirty="0" smtClean="0">
              <a:latin typeface="Calibri" panose="020F0502020204030204" pitchFamily="34" charset="0"/>
              <a:cs typeface="Times New Roman" panose="02020603050405020304" pitchFamily="18" charset="0"/>
            </a:endParaRPr>
          </a:p>
          <a:p>
            <a:pPr marL="320040" lvl="1" indent="0">
              <a:buNone/>
            </a:pPr>
            <a:endParaRPr lang="en-US" sz="1800" b="1" i="1" dirty="0" smtClean="0">
              <a:solidFill>
                <a:schemeClr val="accent2">
                  <a:lumMod val="50000"/>
                </a:schemeClr>
              </a:solidFill>
              <a:latin typeface="Calibri" panose="020F0502020204030204" pitchFamily="34" charset="0"/>
              <a:cs typeface="Times New Roman" panose="02020603050405020304" pitchFamily="18" charset="0"/>
            </a:endParaRPr>
          </a:p>
          <a:p>
            <a:pPr marL="320040" lvl="1" indent="0">
              <a:buNone/>
            </a:pPr>
            <a:r>
              <a:rPr lang="en-US" sz="2800" b="1" i="1" dirty="0" smtClean="0">
                <a:solidFill>
                  <a:schemeClr val="accent2">
                    <a:lumMod val="50000"/>
                  </a:schemeClr>
                </a:solidFill>
                <a:latin typeface="Calibri" panose="020F0502020204030204" pitchFamily="34" charset="0"/>
                <a:cs typeface="Times New Roman" panose="02020603050405020304" pitchFamily="18" charset="0"/>
              </a:rPr>
              <a:t>Which </a:t>
            </a:r>
            <a:r>
              <a:rPr lang="en-US" sz="2800" b="1" i="1" dirty="0">
                <a:latin typeface="Calibri" panose="020F0502020204030204" pitchFamily="34" charset="0"/>
                <a:cs typeface="Times New Roman" panose="02020603050405020304" pitchFamily="18" charset="0"/>
              </a:rPr>
              <a:t>learning theories </a:t>
            </a:r>
            <a:r>
              <a:rPr lang="en-US" sz="2800" b="1" i="1" dirty="0">
                <a:solidFill>
                  <a:schemeClr val="accent2">
                    <a:lumMod val="50000"/>
                  </a:schemeClr>
                </a:solidFill>
                <a:latin typeface="Calibri" panose="020F0502020204030204" pitchFamily="34" charset="0"/>
                <a:cs typeface="Times New Roman" panose="02020603050405020304" pitchFamily="18" charset="0"/>
              </a:rPr>
              <a:t>can </a:t>
            </a:r>
            <a:r>
              <a:rPr lang="en-US" sz="2800" b="1" i="1" dirty="0" smtClean="0">
                <a:solidFill>
                  <a:schemeClr val="accent2">
                    <a:lumMod val="50000"/>
                  </a:schemeClr>
                </a:solidFill>
                <a:latin typeface="Calibri" panose="020F0502020204030204" pitchFamily="34" charset="0"/>
                <a:cs typeface="Times New Roman" panose="02020603050405020304" pitchFamily="18" charset="0"/>
              </a:rPr>
              <a:t>give insight into how we can help students </a:t>
            </a:r>
            <a:r>
              <a:rPr lang="en-US" sz="2800" b="1" i="1" dirty="0">
                <a:solidFill>
                  <a:schemeClr val="accent2">
                    <a:lumMod val="50000"/>
                  </a:schemeClr>
                </a:solidFill>
                <a:latin typeface="Calibri" panose="020F0502020204030204" pitchFamily="34" charset="0"/>
                <a:cs typeface="Times New Roman" panose="02020603050405020304" pitchFamily="18" charset="0"/>
              </a:rPr>
              <a:t>at all levels? </a:t>
            </a:r>
          </a:p>
          <a:p>
            <a:endParaRPr lang="en-US" dirty="0"/>
          </a:p>
        </p:txBody>
      </p:sp>
    </p:spTree>
    <p:extLst>
      <p:ext uri="{BB962C8B-B14F-4D97-AF65-F5344CB8AC3E}">
        <p14:creationId xmlns:p14="http://schemas.microsoft.com/office/powerpoint/2010/main" val="1753310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1977</TotalTime>
  <Words>2165</Words>
  <Application>Microsoft Office PowerPoint</Application>
  <PresentationFormat>On-screen Show (4:3)</PresentationFormat>
  <Paragraphs>295</Paragraphs>
  <Slides>41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Calibri,sans-serif</vt:lpstr>
      <vt:lpstr>Calibri</vt:lpstr>
      <vt:lpstr>Perpetua</vt:lpstr>
      <vt:lpstr>Franklin Gothic Book</vt:lpstr>
      <vt:lpstr>Wingdings</vt:lpstr>
      <vt:lpstr>Times New Roman</vt:lpstr>
      <vt:lpstr>Arial Black</vt:lpstr>
      <vt:lpstr>Wingdings 2</vt:lpstr>
      <vt:lpstr>Equity</vt:lpstr>
      <vt:lpstr>1_Equity</vt:lpstr>
      <vt:lpstr>PowerPoint Presentation</vt:lpstr>
      <vt:lpstr>Our Process – Our Team</vt:lpstr>
      <vt:lpstr>  </vt:lpstr>
      <vt:lpstr>Our Goals . . . Our Plan</vt:lpstr>
      <vt:lpstr>What Writing Issues Do Your Students Have? </vt:lpstr>
      <vt:lpstr>Writing Struggles</vt:lpstr>
      <vt:lpstr>Critical Thinking and Writing</vt:lpstr>
      <vt:lpstr>What about the emotional aspects of learning (and teaching)? </vt:lpstr>
      <vt:lpstr>PowerPoint Presentation</vt:lpstr>
      <vt:lpstr>Learning Theory</vt:lpstr>
      <vt:lpstr>The Taxonomy of  Educational Objectives (1984)</vt:lpstr>
      <vt:lpstr>Whitehead’s Rhythm of Learning (1967)</vt:lpstr>
      <vt:lpstr>Words of Wisdom</vt:lpstr>
      <vt:lpstr>PowerPoint Presentation</vt:lpstr>
      <vt:lpstr>Learning as a process of creating . . . </vt:lpstr>
      <vt:lpstr>Writing as Process</vt:lpstr>
      <vt:lpstr>PowerPoint Presentation</vt:lpstr>
      <vt:lpstr>PowerPoint Presentation</vt:lpstr>
      <vt:lpstr>Methods</vt:lpstr>
      <vt:lpstr>Strategies</vt:lpstr>
      <vt:lpstr>Paraphrasing vs Plagiarizing</vt:lpstr>
      <vt:lpstr>Examples for Students: Is this paraphrasing?</vt:lpstr>
      <vt:lpstr>Is this paraphrasing?</vt:lpstr>
      <vt:lpstr>Is this paraphrasing?</vt:lpstr>
      <vt:lpstr>Is this paraphrasing?</vt:lpstr>
      <vt:lpstr>Sentence Prompts</vt:lpstr>
      <vt:lpstr>Sentence Prompts</vt:lpstr>
      <vt:lpstr>DEAL Model Structured Critical Reflection</vt:lpstr>
      <vt:lpstr>They Wrote a Song About it!</vt:lpstr>
      <vt:lpstr>Reflection is?</vt:lpstr>
      <vt:lpstr>Critical Reflection is?</vt:lpstr>
      <vt:lpstr>DEAL Model</vt:lpstr>
      <vt:lpstr>Application of the DEAL Model </vt:lpstr>
      <vt:lpstr>Analyzing and Deconstructing Articles</vt:lpstr>
      <vt:lpstr>Guidelines for Curriculum Design</vt:lpstr>
      <vt:lpstr>Application</vt:lpstr>
      <vt:lpstr>Questions</vt:lpstr>
      <vt:lpstr>Stop by and see us ….</vt:lpstr>
      <vt:lpstr>   About the Authors</vt:lpstr>
      <vt:lpstr>References</vt:lpstr>
      <vt:lpstr>References</vt:lpstr>
    </vt:vector>
  </TitlesOfParts>
  <Company>Wiletzky and Associates, Puyallup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004 - Learning: Theories &amp; Program Design</dc:title>
  <dc:subject>Employee Training &amp; Development 3e by R. A. Noe</dc:subject>
  <dc:creator>Les Wiletzky, SPHR</dc:creator>
  <dc:description>Title slide and chapter template design by Linda Crane, Linda Crane Productions</dc:description>
  <cp:lastModifiedBy>Dona</cp:lastModifiedBy>
  <cp:revision>202</cp:revision>
  <dcterms:created xsi:type="dcterms:W3CDTF">2003-12-04T19:17:05Z</dcterms:created>
  <dcterms:modified xsi:type="dcterms:W3CDTF">2015-03-16T17:14:42Z</dcterms:modified>
</cp:coreProperties>
</file>